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it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56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IN"/>
          </a:p>
        </p:txBody>
      </p:sp>
      <p:sp>
        <p:nvSpPr>
          <p:cNvPr id="3" name="Shape 1"/>
          <p:cNvSpPr/>
          <p:nvPr/>
        </p:nvSpPr>
        <p:spPr>
          <a:xfrm>
            <a:off x="0" y="0"/>
            <a:ext cx="14630400" cy="8229600"/>
          </a:xfrm>
          <a:prstGeom prst="rect">
            <a:avLst/>
          </a:prstGeom>
          <a:solidFill>
            <a:srgbClr val="1C1D1F"/>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274546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Movie Recommendation Workflow</a:t>
            </a:r>
            <a:endParaRPr lang="en-US" sz="4450" dirty="0"/>
          </a:p>
        </p:txBody>
      </p:sp>
      <p:sp>
        <p:nvSpPr>
          <p:cNvPr id="4" name="Text 1"/>
          <p:cNvSpPr/>
          <p:nvPr/>
        </p:nvSpPr>
        <p:spPr>
          <a:xfrm>
            <a:off x="6280190" y="450318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AI-powered Recommendation System using OpenAI and Vector Stores</a:t>
            </a:r>
            <a:endParaRPr lang="en-US" sz="1750" dirty="0"/>
          </a:p>
        </p:txBody>
      </p:sp>
      <p:sp>
        <p:nvSpPr>
          <p:cNvPr id="5" name="Text 2"/>
          <p:cNvSpPr/>
          <p:nvPr/>
        </p:nvSpPr>
        <p:spPr>
          <a:xfrm>
            <a:off x="6280190" y="512123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By: </a:t>
            </a:r>
            <a:r>
              <a:rPr lang="en-US" sz="1750" b="1" dirty="0">
                <a:solidFill>
                  <a:srgbClr val="C2C4B5"/>
                </a:solidFill>
                <a:latin typeface="Bitter" pitchFamily="34" charset="0"/>
                <a:ea typeface="Bitter" pitchFamily="34" charset="-122"/>
                <a:cs typeface="Bitter" pitchFamily="34" charset="-120"/>
              </a:rPr>
              <a:t>Aanchal Choudhary</a:t>
            </a:r>
            <a:r>
              <a:rPr lang="en-US" sz="1750" dirty="0">
                <a:solidFill>
                  <a:srgbClr val="C2C4B5"/>
                </a:solidFill>
                <a:latin typeface="Bitter" pitchFamily="34" charset="0"/>
                <a:ea typeface="Bitter" pitchFamily="34" charset="-122"/>
                <a:cs typeface="Bitter" pitchFamily="34" charset="-120"/>
              </a:rPr>
              <a:t> and </a:t>
            </a:r>
            <a:r>
              <a:rPr lang="en-US" sz="1750" b="1" dirty="0">
                <a:solidFill>
                  <a:srgbClr val="C2C4B5"/>
                </a:solidFill>
                <a:latin typeface="Bitter" pitchFamily="34" charset="0"/>
                <a:ea typeface="Bitter" pitchFamily="34" charset="-122"/>
                <a:cs typeface="Bitter" pitchFamily="34" charset="-120"/>
              </a:rPr>
              <a:t>Anshika Sinha</a:t>
            </a:r>
            <a:endParaRPr lang="en-US" sz="1750" dirty="0"/>
          </a:p>
        </p:txBody>
      </p:sp>
      <p:pic>
        <p:nvPicPr>
          <p:cNvPr id="6" name="Picture 5">
            <a:extLst>
              <a:ext uri="{FF2B5EF4-FFF2-40B4-BE49-F238E27FC236}">
                <a16:creationId xmlns:a16="http://schemas.microsoft.com/office/drawing/2014/main" id="{D0D78681-15C5-BBEC-C2DB-D883771D724C}"/>
              </a:ext>
            </a:extLst>
          </p:cNvPr>
          <p:cNvPicPr>
            <a:picLocks noChangeAspect="1"/>
          </p:cNvPicPr>
          <p:nvPr/>
        </p:nvPicPr>
        <p:blipFill>
          <a:blip r:embed="rId4"/>
          <a:stretch>
            <a:fillRect/>
          </a:stretch>
        </p:blipFill>
        <p:spPr>
          <a:xfrm>
            <a:off x="11772501" y="7667547"/>
            <a:ext cx="2857899" cy="5620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574483"/>
            <a:ext cx="4885015" cy="4885015"/>
          </a:xfrm>
          <a:prstGeom prst="rect">
            <a:avLst/>
          </a:prstGeom>
        </p:spPr>
      </p:pic>
      <p:sp>
        <p:nvSpPr>
          <p:cNvPr id="3" name="Text 0"/>
          <p:cNvSpPr/>
          <p:nvPr/>
        </p:nvSpPr>
        <p:spPr>
          <a:xfrm>
            <a:off x="6239828" y="1546146"/>
            <a:ext cx="7604284" cy="1417677"/>
          </a:xfrm>
          <a:prstGeom prst="rect">
            <a:avLst/>
          </a:prstGeom>
          <a:noFill/>
          <a:ln/>
        </p:spPr>
        <p:txBody>
          <a:bodyPr wrap="none" lIns="0" tIns="0" rIns="0" bIns="0" rtlCol="0" anchor="t"/>
          <a:lstStyle/>
          <a:p>
            <a:pPr marL="0" indent="0" algn="l">
              <a:lnSpc>
                <a:spcPts val="11150"/>
              </a:lnSpc>
              <a:buNone/>
            </a:pPr>
            <a:r>
              <a:rPr lang="en-US" sz="8900" b="1" dirty="0">
                <a:solidFill>
                  <a:srgbClr val="E1E5CD"/>
                </a:solidFill>
                <a:latin typeface="Outfit Bold" pitchFamily="34" charset="0"/>
                <a:ea typeface="Outfit Bold" pitchFamily="34" charset="-122"/>
                <a:cs typeface="Outfit Bold" pitchFamily="34" charset="-120"/>
              </a:rPr>
              <a:t>Thank You</a:t>
            </a:r>
            <a:endParaRPr lang="en-US" sz="8900" dirty="0"/>
          </a:p>
        </p:txBody>
      </p:sp>
      <p:sp>
        <p:nvSpPr>
          <p:cNvPr id="4" name="Text 1"/>
          <p:cNvSpPr/>
          <p:nvPr/>
        </p:nvSpPr>
        <p:spPr>
          <a:xfrm>
            <a:off x="6239828" y="3190637"/>
            <a:ext cx="4760119" cy="566976"/>
          </a:xfrm>
          <a:prstGeom prst="rect">
            <a:avLst/>
          </a:prstGeom>
          <a:noFill/>
          <a:ln/>
        </p:spPr>
        <p:txBody>
          <a:bodyPr wrap="none" lIns="0" tIns="0" rIns="0" bIns="0" rtlCol="0" anchor="t"/>
          <a:lstStyle/>
          <a:p>
            <a:pPr marL="0" indent="0" algn="l">
              <a:lnSpc>
                <a:spcPts val="4450"/>
              </a:lnSpc>
              <a:buNone/>
            </a:pPr>
            <a:r>
              <a:rPr lang="en-US" sz="3550" b="1" dirty="0">
                <a:solidFill>
                  <a:srgbClr val="E1E5CD"/>
                </a:solidFill>
                <a:latin typeface="Outfit Bold" pitchFamily="34" charset="0"/>
                <a:ea typeface="Outfit Bold" pitchFamily="34" charset="-122"/>
                <a:cs typeface="Outfit Bold" pitchFamily="34" charset="-120"/>
              </a:rPr>
              <a:t>Questions &amp; Discussion</a:t>
            </a:r>
            <a:endParaRPr lang="en-US" sz="3550" dirty="0"/>
          </a:p>
        </p:txBody>
      </p:sp>
      <p:sp>
        <p:nvSpPr>
          <p:cNvPr id="5" name="Text 2"/>
          <p:cNvSpPr/>
          <p:nvPr/>
        </p:nvSpPr>
        <p:spPr>
          <a:xfrm>
            <a:off x="6239828" y="3984427"/>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We're excited to share more about our AI-powered movie recommendation system and explore how this approach can transform content discovery.</a:t>
            </a:r>
            <a:endParaRPr lang="en-US" sz="1750" dirty="0"/>
          </a:p>
        </p:txBody>
      </p:sp>
      <p:sp>
        <p:nvSpPr>
          <p:cNvPr id="6" name="Shape 3"/>
          <p:cNvSpPr/>
          <p:nvPr/>
        </p:nvSpPr>
        <p:spPr>
          <a:xfrm>
            <a:off x="6239828" y="5328285"/>
            <a:ext cx="7604284" cy="1326713"/>
          </a:xfrm>
          <a:prstGeom prst="roundRect">
            <a:avLst>
              <a:gd name="adj" fmla="val 2565"/>
            </a:avLst>
          </a:prstGeom>
          <a:solidFill>
            <a:srgbClr val="2A2C20"/>
          </a:solidFill>
          <a:ln/>
        </p:spPr>
        <p:txBody>
          <a:bodyPr/>
          <a:lstStyle/>
          <a:p>
            <a:endParaRPr lang="en-IN"/>
          </a:p>
        </p:txBody>
      </p:sp>
      <p:pic>
        <p:nvPicPr>
          <p:cNvPr id="7" name="Image 1" descr="preencoded.png"/>
          <p:cNvPicPr>
            <a:picLocks noChangeAspect="1"/>
          </p:cNvPicPr>
          <p:nvPr/>
        </p:nvPicPr>
        <p:blipFill>
          <a:blip r:embed="rId4"/>
          <a:stretch>
            <a:fillRect/>
          </a:stretch>
        </p:blipFill>
        <p:spPr>
          <a:xfrm>
            <a:off x="6466642" y="5664756"/>
            <a:ext cx="283488" cy="226814"/>
          </a:xfrm>
          <a:prstGeom prst="rect">
            <a:avLst/>
          </a:prstGeom>
        </p:spPr>
      </p:pic>
      <p:sp>
        <p:nvSpPr>
          <p:cNvPr id="8" name="Text 4"/>
          <p:cNvSpPr/>
          <p:nvPr/>
        </p:nvSpPr>
        <p:spPr>
          <a:xfrm>
            <a:off x="6976943" y="5611773"/>
            <a:ext cx="6640354" cy="725805"/>
          </a:xfrm>
          <a:prstGeom prst="rect">
            <a:avLst/>
          </a:prstGeom>
          <a:noFill/>
          <a:ln/>
        </p:spPr>
        <p:txBody>
          <a:bodyPr wrap="square" lIns="0" tIns="0" rIns="0" bIns="0" rtlCol="0" anchor="t"/>
          <a:lstStyle/>
          <a:p>
            <a:pPr marL="0" indent="0" algn="l">
              <a:lnSpc>
                <a:spcPts val="2850"/>
              </a:lnSpc>
              <a:buNone/>
            </a:pPr>
            <a:r>
              <a:rPr lang="en-US" sz="1750" b="1" dirty="0">
                <a:solidFill>
                  <a:srgbClr val="FFFFFF"/>
                </a:solidFill>
                <a:latin typeface="Bitter" pitchFamily="34" charset="0"/>
                <a:ea typeface="Bitter" pitchFamily="34" charset="-122"/>
                <a:cs typeface="Bitter" pitchFamily="34" charset="-120"/>
              </a:rPr>
              <a:t>Contact us</a:t>
            </a:r>
            <a:r>
              <a:rPr lang="en-US" sz="1750" dirty="0">
                <a:solidFill>
                  <a:srgbClr val="FFFFFF"/>
                </a:solidFill>
                <a:latin typeface="Bitter" pitchFamily="34" charset="0"/>
                <a:ea typeface="Bitter" pitchFamily="34" charset="-122"/>
                <a:cs typeface="Bitter" pitchFamily="34" charset="-120"/>
              </a:rPr>
              <a:t> for collaboration opportunities or technical deep-dives into our implementation.</a:t>
            </a:r>
            <a:endParaRPr lang="en-US" sz="1750" dirty="0"/>
          </a:p>
        </p:txBody>
      </p:sp>
      <p:pic>
        <p:nvPicPr>
          <p:cNvPr id="10" name="Picture 9">
            <a:extLst>
              <a:ext uri="{FF2B5EF4-FFF2-40B4-BE49-F238E27FC236}">
                <a16:creationId xmlns:a16="http://schemas.microsoft.com/office/drawing/2014/main" id="{9CA44194-4403-BD3B-24BE-E336B1ED9D68}"/>
              </a:ext>
            </a:extLst>
          </p:cNvPr>
          <p:cNvPicPr>
            <a:picLocks noChangeAspect="1"/>
          </p:cNvPicPr>
          <p:nvPr/>
        </p:nvPicPr>
        <p:blipFill>
          <a:blip r:embed="rId5"/>
          <a:stretch>
            <a:fillRect/>
          </a:stretch>
        </p:blipFill>
        <p:spPr>
          <a:xfrm>
            <a:off x="11772501" y="7656396"/>
            <a:ext cx="2857899" cy="5620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32815"/>
          </a:xfrm>
          <a:prstGeom prst="rect">
            <a:avLst/>
          </a:prstGeom>
        </p:spPr>
      </p:pic>
      <p:sp>
        <p:nvSpPr>
          <p:cNvPr id="3" name="Text 0"/>
          <p:cNvSpPr/>
          <p:nvPr/>
        </p:nvSpPr>
        <p:spPr>
          <a:xfrm>
            <a:off x="771049" y="605790"/>
            <a:ext cx="4130516" cy="516255"/>
          </a:xfrm>
          <a:prstGeom prst="rect">
            <a:avLst/>
          </a:prstGeom>
          <a:noFill/>
          <a:ln/>
        </p:spPr>
        <p:txBody>
          <a:bodyPr wrap="none" lIns="0" tIns="0" rIns="0" bIns="0" rtlCol="0" anchor="t"/>
          <a:lstStyle/>
          <a:p>
            <a:pPr marL="0" indent="0" algn="l">
              <a:lnSpc>
                <a:spcPts val="4050"/>
              </a:lnSpc>
              <a:buNone/>
            </a:pPr>
            <a:r>
              <a:rPr lang="en-US" sz="3250" b="1" dirty="0">
                <a:solidFill>
                  <a:srgbClr val="E1E5CD"/>
                </a:solidFill>
                <a:latin typeface="Outfit Bold" pitchFamily="34" charset="0"/>
                <a:ea typeface="Outfit Bold" pitchFamily="34" charset="-122"/>
                <a:cs typeface="Outfit Bold" pitchFamily="34" charset="-120"/>
              </a:rPr>
              <a:t>Problem Statement</a:t>
            </a:r>
            <a:endParaRPr lang="en-US" sz="3250" dirty="0"/>
          </a:p>
        </p:txBody>
      </p:sp>
      <p:sp>
        <p:nvSpPr>
          <p:cNvPr id="4" name="Text 1"/>
          <p:cNvSpPr/>
          <p:nvPr/>
        </p:nvSpPr>
        <p:spPr>
          <a:xfrm>
            <a:off x="771049" y="1369814"/>
            <a:ext cx="7601902" cy="792956"/>
          </a:xfrm>
          <a:prstGeom prst="rect">
            <a:avLst/>
          </a:prstGeom>
          <a:noFill/>
          <a:ln/>
        </p:spPr>
        <p:txBody>
          <a:bodyPr wrap="square" lIns="0" tIns="0" rIns="0" bIns="0" rtlCol="0" anchor="t"/>
          <a:lstStyle/>
          <a:p>
            <a:pPr marL="0" indent="0" algn="l">
              <a:lnSpc>
                <a:spcPts val="2050"/>
              </a:lnSpc>
              <a:buNone/>
            </a:pPr>
            <a:r>
              <a:rPr lang="en-US" sz="1300" dirty="0">
                <a:solidFill>
                  <a:srgbClr val="C2C4B5"/>
                </a:solidFill>
                <a:latin typeface="Bitter" pitchFamily="34" charset="0"/>
                <a:ea typeface="Bitter" pitchFamily="34" charset="-122"/>
                <a:cs typeface="Bitter" pitchFamily="34" charset="-120"/>
              </a:rPr>
              <a:t>Current OTT and movie platforms rely on limited user data, delivering generic suggestions that miss the mark. Traditional recommendation engines lack deep semantic understanding of what users truly want to watch.</a:t>
            </a:r>
            <a:endParaRPr lang="en-US" sz="1300" dirty="0"/>
          </a:p>
        </p:txBody>
      </p:sp>
      <p:sp>
        <p:nvSpPr>
          <p:cNvPr id="5" name="Shape 2"/>
          <p:cNvSpPr/>
          <p:nvPr/>
        </p:nvSpPr>
        <p:spPr>
          <a:xfrm>
            <a:off x="771049" y="2348627"/>
            <a:ext cx="7601902" cy="1261824"/>
          </a:xfrm>
          <a:prstGeom prst="roundRect">
            <a:avLst>
              <a:gd name="adj" fmla="val 8696"/>
            </a:avLst>
          </a:prstGeom>
          <a:solidFill>
            <a:srgbClr val="1C1D1F"/>
          </a:solidFill>
          <a:ln w="22860">
            <a:solidFill>
              <a:srgbClr val="545557"/>
            </a:solidFill>
            <a:prstDash val="solid"/>
          </a:ln>
        </p:spPr>
        <p:txBody>
          <a:bodyPr/>
          <a:lstStyle/>
          <a:p>
            <a:endParaRPr lang="en-IN"/>
          </a:p>
        </p:txBody>
      </p:sp>
      <p:sp>
        <p:nvSpPr>
          <p:cNvPr id="6" name="Shape 3"/>
          <p:cNvSpPr/>
          <p:nvPr/>
        </p:nvSpPr>
        <p:spPr>
          <a:xfrm>
            <a:off x="748189" y="2348627"/>
            <a:ext cx="91440" cy="1261824"/>
          </a:xfrm>
          <a:prstGeom prst="roundRect">
            <a:avLst>
              <a:gd name="adj" fmla="val 27104"/>
            </a:avLst>
          </a:prstGeom>
          <a:solidFill>
            <a:srgbClr val="9FA582"/>
          </a:solidFill>
          <a:ln/>
        </p:spPr>
        <p:txBody>
          <a:bodyPr/>
          <a:lstStyle/>
          <a:p>
            <a:endParaRPr lang="en-IN"/>
          </a:p>
        </p:txBody>
      </p:sp>
      <p:sp>
        <p:nvSpPr>
          <p:cNvPr id="7" name="Text 4"/>
          <p:cNvSpPr/>
          <p:nvPr/>
        </p:nvSpPr>
        <p:spPr>
          <a:xfrm>
            <a:off x="1027628" y="2536627"/>
            <a:ext cx="2069306" cy="258128"/>
          </a:xfrm>
          <a:prstGeom prst="rect">
            <a:avLst/>
          </a:prstGeom>
          <a:noFill/>
          <a:ln/>
        </p:spPr>
        <p:txBody>
          <a:bodyPr wrap="none" lIns="0" tIns="0" rIns="0" bIns="0" rtlCol="0" anchor="t"/>
          <a:lstStyle/>
          <a:p>
            <a:pPr marL="0" indent="0" algn="l">
              <a:lnSpc>
                <a:spcPts val="2000"/>
              </a:lnSpc>
              <a:buNone/>
            </a:pPr>
            <a:r>
              <a:rPr lang="en-US" sz="1600" b="1" dirty="0">
                <a:solidFill>
                  <a:srgbClr val="C2C4B5"/>
                </a:solidFill>
                <a:latin typeface="Outfit Bold" pitchFamily="34" charset="0"/>
                <a:ea typeface="Outfit Bold" pitchFamily="34" charset="-122"/>
                <a:cs typeface="Outfit Bold" pitchFamily="34" charset="-120"/>
              </a:rPr>
              <a:t>Limited Data Analysis</a:t>
            </a:r>
            <a:endParaRPr lang="en-US" sz="1600" dirty="0"/>
          </a:p>
        </p:txBody>
      </p:sp>
      <p:sp>
        <p:nvSpPr>
          <p:cNvPr id="8" name="Text 5"/>
          <p:cNvSpPr/>
          <p:nvPr/>
        </p:nvSpPr>
        <p:spPr>
          <a:xfrm>
            <a:off x="1027628" y="2893814"/>
            <a:ext cx="7157323" cy="528638"/>
          </a:xfrm>
          <a:prstGeom prst="rect">
            <a:avLst/>
          </a:prstGeom>
          <a:noFill/>
          <a:ln/>
        </p:spPr>
        <p:txBody>
          <a:bodyPr wrap="square" lIns="0" tIns="0" rIns="0" bIns="0" rtlCol="0" anchor="t"/>
          <a:lstStyle/>
          <a:p>
            <a:pPr marL="0" indent="0" algn="l">
              <a:lnSpc>
                <a:spcPts val="2050"/>
              </a:lnSpc>
              <a:buNone/>
            </a:pPr>
            <a:r>
              <a:rPr lang="en-US" sz="1300" dirty="0">
                <a:solidFill>
                  <a:srgbClr val="C2C4B5"/>
                </a:solidFill>
                <a:latin typeface="Bitter" pitchFamily="34" charset="0"/>
                <a:ea typeface="Bitter" pitchFamily="34" charset="-122"/>
                <a:cs typeface="Bitter" pitchFamily="34" charset="-120"/>
              </a:rPr>
              <a:t>Platforms analyze only surface-level viewing history without understanding context or preferences</a:t>
            </a:r>
            <a:endParaRPr lang="en-US" sz="1300" dirty="0"/>
          </a:p>
        </p:txBody>
      </p:sp>
      <p:sp>
        <p:nvSpPr>
          <p:cNvPr id="9" name="Shape 6"/>
          <p:cNvSpPr/>
          <p:nvPr/>
        </p:nvSpPr>
        <p:spPr>
          <a:xfrm>
            <a:off x="771049" y="3775591"/>
            <a:ext cx="7601902" cy="1261824"/>
          </a:xfrm>
          <a:prstGeom prst="roundRect">
            <a:avLst>
              <a:gd name="adj" fmla="val 8696"/>
            </a:avLst>
          </a:prstGeom>
          <a:solidFill>
            <a:srgbClr val="1C1D1F"/>
          </a:solidFill>
          <a:ln w="22860">
            <a:solidFill>
              <a:srgbClr val="545557"/>
            </a:solidFill>
            <a:prstDash val="solid"/>
          </a:ln>
        </p:spPr>
        <p:txBody>
          <a:bodyPr/>
          <a:lstStyle/>
          <a:p>
            <a:endParaRPr lang="en-IN"/>
          </a:p>
        </p:txBody>
      </p:sp>
      <p:sp>
        <p:nvSpPr>
          <p:cNvPr id="10" name="Shape 7"/>
          <p:cNvSpPr/>
          <p:nvPr/>
        </p:nvSpPr>
        <p:spPr>
          <a:xfrm>
            <a:off x="748189" y="3775591"/>
            <a:ext cx="91440" cy="1261824"/>
          </a:xfrm>
          <a:prstGeom prst="roundRect">
            <a:avLst>
              <a:gd name="adj" fmla="val 27104"/>
            </a:avLst>
          </a:prstGeom>
          <a:solidFill>
            <a:srgbClr val="9FA582"/>
          </a:solidFill>
          <a:ln/>
        </p:spPr>
        <p:txBody>
          <a:bodyPr/>
          <a:lstStyle/>
          <a:p>
            <a:endParaRPr lang="en-IN"/>
          </a:p>
        </p:txBody>
      </p:sp>
      <p:sp>
        <p:nvSpPr>
          <p:cNvPr id="11" name="Text 8"/>
          <p:cNvSpPr/>
          <p:nvPr/>
        </p:nvSpPr>
        <p:spPr>
          <a:xfrm>
            <a:off x="1027628" y="3963591"/>
            <a:ext cx="2065258" cy="258128"/>
          </a:xfrm>
          <a:prstGeom prst="rect">
            <a:avLst/>
          </a:prstGeom>
          <a:noFill/>
          <a:ln/>
        </p:spPr>
        <p:txBody>
          <a:bodyPr wrap="none" lIns="0" tIns="0" rIns="0" bIns="0" rtlCol="0" anchor="t"/>
          <a:lstStyle/>
          <a:p>
            <a:pPr marL="0" indent="0" algn="l">
              <a:lnSpc>
                <a:spcPts val="2000"/>
              </a:lnSpc>
              <a:buNone/>
            </a:pPr>
            <a:r>
              <a:rPr lang="en-US" sz="1600" b="1" dirty="0">
                <a:solidFill>
                  <a:srgbClr val="C2C4B5"/>
                </a:solidFill>
                <a:latin typeface="Outfit Bold" pitchFamily="34" charset="0"/>
                <a:ea typeface="Outfit Bold" pitchFamily="34" charset="-122"/>
                <a:cs typeface="Outfit Bold" pitchFamily="34" charset="-120"/>
              </a:rPr>
              <a:t>Generic Suggestions</a:t>
            </a:r>
            <a:endParaRPr lang="en-US" sz="1600" dirty="0"/>
          </a:p>
        </p:txBody>
      </p:sp>
      <p:sp>
        <p:nvSpPr>
          <p:cNvPr id="12" name="Text 9"/>
          <p:cNvSpPr/>
          <p:nvPr/>
        </p:nvSpPr>
        <p:spPr>
          <a:xfrm>
            <a:off x="1027628" y="4320778"/>
            <a:ext cx="7157323" cy="528638"/>
          </a:xfrm>
          <a:prstGeom prst="rect">
            <a:avLst/>
          </a:prstGeom>
          <a:noFill/>
          <a:ln/>
        </p:spPr>
        <p:txBody>
          <a:bodyPr wrap="square" lIns="0" tIns="0" rIns="0" bIns="0" rtlCol="0" anchor="t"/>
          <a:lstStyle/>
          <a:p>
            <a:pPr marL="0" indent="0" algn="l">
              <a:lnSpc>
                <a:spcPts val="2050"/>
              </a:lnSpc>
              <a:buNone/>
            </a:pPr>
            <a:r>
              <a:rPr lang="en-US" sz="1300" dirty="0">
                <a:solidFill>
                  <a:srgbClr val="C2C4B5"/>
                </a:solidFill>
                <a:latin typeface="Bitter" pitchFamily="34" charset="0"/>
                <a:ea typeface="Bitter" pitchFamily="34" charset="-122"/>
                <a:cs typeface="Bitter" pitchFamily="34" charset="-120"/>
              </a:rPr>
              <a:t>Users receive broad recommendations instead of personalized content matching their unique taste</a:t>
            </a:r>
            <a:endParaRPr lang="en-US" sz="1300" dirty="0"/>
          </a:p>
        </p:txBody>
      </p:sp>
      <p:sp>
        <p:nvSpPr>
          <p:cNvPr id="13" name="Shape 10"/>
          <p:cNvSpPr/>
          <p:nvPr/>
        </p:nvSpPr>
        <p:spPr>
          <a:xfrm>
            <a:off x="771049" y="5202555"/>
            <a:ext cx="7601902" cy="1261824"/>
          </a:xfrm>
          <a:prstGeom prst="roundRect">
            <a:avLst>
              <a:gd name="adj" fmla="val 8696"/>
            </a:avLst>
          </a:prstGeom>
          <a:solidFill>
            <a:srgbClr val="1C1D1F"/>
          </a:solidFill>
          <a:ln w="22860">
            <a:solidFill>
              <a:srgbClr val="545557"/>
            </a:solidFill>
            <a:prstDash val="solid"/>
          </a:ln>
        </p:spPr>
        <p:txBody>
          <a:bodyPr/>
          <a:lstStyle/>
          <a:p>
            <a:endParaRPr lang="en-IN"/>
          </a:p>
        </p:txBody>
      </p:sp>
      <p:sp>
        <p:nvSpPr>
          <p:cNvPr id="14" name="Shape 11"/>
          <p:cNvSpPr/>
          <p:nvPr/>
        </p:nvSpPr>
        <p:spPr>
          <a:xfrm>
            <a:off x="748189" y="5202555"/>
            <a:ext cx="91440" cy="1261824"/>
          </a:xfrm>
          <a:prstGeom prst="roundRect">
            <a:avLst>
              <a:gd name="adj" fmla="val 27104"/>
            </a:avLst>
          </a:prstGeom>
          <a:solidFill>
            <a:srgbClr val="9FA582"/>
          </a:solidFill>
          <a:ln/>
        </p:spPr>
        <p:txBody>
          <a:bodyPr/>
          <a:lstStyle/>
          <a:p>
            <a:endParaRPr lang="en-IN"/>
          </a:p>
        </p:txBody>
      </p:sp>
      <p:sp>
        <p:nvSpPr>
          <p:cNvPr id="15" name="Text 12"/>
          <p:cNvSpPr/>
          <p:nvPr/>
        </p:nvSpPr>
        <p:spPr>
          <a:xfrm>
            <a:off x="1027628" y="5390555"/>
            <a:ext cx="3098721" cy="258128"/>
          </a:xfrm>
          <a:prstGeom prst="rect">
            <a:avLst/>
          </a:prstGeom>
          <a:noFill/>
          <a:ln/>
        </p:spPr>
        <p:txBody>
          <a:bodyPr wrap="none" lIns="0" tIns="0" rIns="0" bIns="0" rtlCol="0" anchor="t"/>
          <a:lstStyle/>
          <a:p>
            <a:pPr marL="0" indent="0" algn="l">
              <a:lnSpc>
                <a:spcPts val="2000"/>
              </a:lnSpc>
              <a:buNone/>
            </a:pPr>
            <a:r>
              <a:rPr lang="en-US" sz="1600" b="1" dirty="0">
                <a:solidFill>
                  <a:srgbClr val="C2C4B5"/>
                </a:solidFill>
                <a:latin typeface="Outfit Bold" pitchFamily="34" charset="0"/>
                <a:ea typeface="Outfit Bold" pitchFamily="34" charset="-122"/>
                <a:cs typeface="Outfit Bold" pitchFamily="34" charset="-120"/>
              </a:rPr>
              <a:t>Missing Semantic Understanding</a:t>
            </a:r>
            <a:endParaRPr lang="en-US" sz="1600" dirty="0"/>
          </a:p>
        </p:txBody>
      </p:sp>
      <p:sp>
        <p:nvSpPr>
          <p:cNvPr id="16" name="Text 13"/>
          <p:cNvSpPr/>
          <p:nvPr/>
        </p:nvSpPr>
        <p:spPr>
          <a:xfrm>
            <a:off x="1027628" y="5747742"/>
            <a:ext cx="7157323" cy="528638"/>
          </a:xfrm>
          <a:prstGeom prst="rect">
            <a:avLst/>
          </a:prstGeom>
          <a:noFill/>
          <a:ln/>
        </p:spPr>
        <p:txBody>
          <a:bodyPr wrap="square" lIns="0" tIns="0" rIns="0" bIns="0" rtlCol="0" anchor="t"/>
          <a:lstStyle/>
          <a:p>
            <a:pPr marL="0" indent="0" algn="l">
              <a:lnSpc>
                <a:spcPts val="2050"/>
              </a:lnSpc>
              <a:buNone/>
            </a:pPr>
            <a:r>
              <a:rPr lang="en-US" sz="1300" dirty="0">
                <a:solidFill>
                  <a:srgbClr val="C2C4B5"/>
                </a:solidFill>
                <a:latin typeface="Bitter" pitchFamily="34" charset="0"/>
                <a:ea typeface="Bitter" pitchFamily="34" charset="-122"/>
                <a:cs typeface="Bitter" pitchFamily="34" charset="-120"/>
              </a:rPr>
              <a:t>Existing systems fail to comprehend the deeper meaning behind user preferences and movie attributes</a:t>
            </a:r>
            <a:endParaRPr lang="en-US" sz="1300" dirty="0"/>
          </a:p>
        </p:txBody>
      </p:sp>
      <p:sp>
        <p:nvSpPr>
          <p:cNvPr id="17" name="Shape 14"/>
          <p:cNvSpPr/>
          <p:nvPr/>
        </p:nvSpPr>
        <p:spPr>
          <a:xfrm>
            <a:off x="771049" y="6629519"/>
            <a:ext cx="7601902" cy="997506"/>
          </a:xfrm>
          <a:prstGeom prst="roundRect">
            <a:avLst>
              <a:gd name="adj" fmla="val 11000"/>
            </a:avLst>
          </a:prstGeom>
          <a:solidFill>
            <a:srgbClr val="1C1D1F"/>
          </a:solidFill>
          <a:ln w="22860">
            <a:solidFill>
              <a:srgbClr val="545557"/>
            </a:solidFill>
            <a:prstDash val="solid"/>
          </a:ln>
        </p:spPr>
        <p:txBody>
          <a:bodyPr/>
          <a:lstStyle/>
          <a:p>
            <a:endParaRPr lang="en-IN"/>
          </a:p>
        </p:txBody>
      </p:sp>
      <p:sp>
        <p:nvSpPr>
          <p:cNvPr id="18" name="Shape 15"/>
          <p:cNvSpPr/>
          <p:nvPr/>
        </p:nvSpPr>
        <p:spPr>
          <a:xfrm>
            <a:off x="748189" y="6629519"/>
            <a:ext cx="91440" cy="997506"/>
          </a:xfrm>
          <a:prstGeom prst="roundRect">
            <a:avLst>
              <a:gd name="adj" fmla="val 27104"/>
            </a:avLst>
          </a:prstGeom>
          <a:solidFill>
            <a:srgbClr val="9FA582"/>
          </a:solidFill>
          <a:ln/>
        </p:spPr>
        <p:txBody>
          <a:bodyPr/>
          <a:lstStyle/>
          <a:p>
            <a:endParaRPr lang="en-IN"/>
          </a:p>
        </p:txBody>
      </p:sp>
      <p:sp>
        <p:nvSpPr>
          <p:cNvPr id="19" name="Text 16"/>
          <p:cNvSpPr/>
          <p:nvPr/>
        </p:nvSpPr>
        <p:spPr>
          <a:xfrm>
            <a:off x="1027628" y="6817519"/>
            <a:ext cx="2065258" cy="258128"/>
          </a:xfrm>
          <a:prstGeom prst="rect">
            <a:avLst/>
          </a:prstGeom>
          <a:noFill/>
          <a:ln/>
        </p:spPr>
        <p:txBody>
          <a:bodyPr wrap="none" lIns="0" tIns="0" rIns="0" bIns="0" rtlCol="0" anchor="t"/>
          <a:lstStyle/>
          <a:p>
            <a:pPr marL="0" indent="0" algn="l">
              <a:lnSpc>
                <a:spcPts val="2000"/>
              </a:lnSpc>
              <a:buNone/>
            </a:pPr>
            <a:r>
              <a:rPr lang="en-US" sz="1600" b="1" dirty="0">
                <a:solidFill>
                  <a:srgbClr val="C2C4B5"/>
                </a:solidFill>
                <a:latin typeface="Outfit Bold" pitchFamily="34" charset="0"/>
                <a:ea typeface="Outfit Bold" pitchFamily="34" charset="-122"/>
                <a:cs typeface="Outfit Bold" pitchFamily="34" charset="-120"/>
              </a:rPr>
              <a:t>Need for Intelligence</a:t>
            </a:r>
            <a:endParaRPr lang="en-US" sz="1600" dirty="0"/>
          </a:p>
        </p:txBody>
      </p:sp>
      <p:sp>
        <p:nvSpPr>
          <p:cNvPr id="20" name="Text 17"/>
          <p:cNvSpPr/>
          <p:nvPr/>
        </p:nvSpPr>
        <p:spPr>
          <a:xfrm>
            <a:off x="1027628" y="7174706"/>
            <a:ext cx="7157323" cy="264319"/>
          </a:xfrm>
          <a:prstGeom prst="rect">
            <a:avLst/>
          </a:prstGeom>
          <a:noFill/>
          <a:ln/>
        </p:spPr>
        <p:txBody>
          <a:bodyPr wrap="none" lIns="0" tIns="0" rIns="0" bIns="0" rtlCol="0" anchor="t"/>
          <a:lstStyle/>
          <a:p>
            <a:pPr marL="0" indent="0" algn="l">
              <a:lnSpc>
                <a:spcPts val="2050"/>
              </a:lnSpc>
              <a:buNone/>
            </a:pPr>
            <a:r>
              <a:rPr lang="en-US" sz="1300" dirty="0">
                <a:solidFill>
                  <a:srgbClr val="C2C4B5"/>
                </a:solidFill>
                <a:latin typeface="Bitter" pitchFamily="34" charset="0"/>
                <a:ea typeface="Bitter" pitchFamily="34" charset="-122"/>
                <a:cs typeface="Bitter" pitchFamily="34" charset="-120"/>
              </a:rPr>
              <a:t>The industry requires a smarter, AI-driven pipeline that truly understands user intent</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0689" y="1413151"/>
            <a:ext cx="3485793" cy="435769"/>
          </a:xfrm>
          <a:prstGeom prst="rect">
            <a:avLst/>
          </a:prstGeom>
          <a:noFill/>
          <a:ln/>
        </p:spPr>
        <p:txBody>
          <a:bodyPr wrap="none" lIns="0" tIns="0" rIns="0" bIns="0" rtlCol="0" anchor="t"/>
          <a:lstStyle/>
          <a:p>
            <a:pPr marL="0" indent="0" algn="l">
              <a:lnSpc>
                <a:spcPts val="3400"/>
              </a:lnSpc>
              <a:buNone/>
            </a:pPr>
            <a:r>
              <a:rPr lang="en-US" sz="2700" b="1" dirty="0">
                <a:solidFill>
                  <a:srgbClr val="E1E5CD"/>
                </a:solidFill>
                <a:latin typeface="Outfit Bold" pitchFamily="34" charset="0"/>
                <a:ea typeface="Outfit Bold" pitchFamily="34" charset="-122"/>
                <a:cs typeface="Outfit Bold" pitchFamily="34" charset="-120"/>
              </a:rPr>
              <a:t>Objective</a:t>
            </a:r>
            <a:endParaRPr lang="en-US" sz="2700" dirty="0"/>
          </a:p>
        </p:txBody>
      </p:sp>
      <p:pic>
        <p:nvPicPr>
          <p:cNvPr id="3" name="Image 0" descr="preencoded.png"/>
          <p:cNvPicPr>
            <a:picLocks noChangeAspect="1"/>
          </p:cNvPicPr>
          <p:nvPr/>
        </p:nvPicPr>
        <p:blipFill>
          <a:blip r:embed="rId3"/>
          <a:stretch>
            <a:fillRect/>
          </a:stretch>
        </p:blipFill>
        <p:spPr>
          <a:xfrm>
            <a:off x="750689" y="2352973"/>
            <a:ext cx="4156353" cy="4156353"/>
          </a:xfrm>
          <a:prstGeom prst="rect">
            <a:avLst/>
          </a:prstGeom>
        </p:spPr>
      </p:pic>
      <p:sp>
        <p:nvSpPr>
          <p:cNvPr id="4" name="Text 1"/>
          <p:cNvSpPr/>
          <p:nvPr/>
        </p:nvSpPr>
        <p:spPr>
          <a:xfrm>
            <a:off x="5428640" y="1413151"/>
            <a:ext cx="7328356" cy="446008"/>
          </a:xfrm>
          <a:prstGeom prst="rect">
            <a:avLst/>
          </a:prstGeom>
          <a:noFill/>
          <a:ln/>
        </p:spPr>
        <p:txBody>
          <a:bodyPr wrap="square" lIns="0" tIns="0" rIns="0" bIns="0" rtlCol="0" anchor="t"/>
          <a:lstStyle/>
          <a:p>
            <a:pPr marL="0" indent="0" algn="l">
              <a:lnSpc>
                <a:spcPct val="150000"/>
              </a:lnSpc>
              <a:buNone/>
            </a:pPr>
            <a:r>
              <a:rPr lang="en-US" sz="2000" dirty="0">
                <a:solidFill>
                  <a:srgbClr val="C2C4B5"/>
                </a:solidFill>
                <a:latin typeface="Bitter" pitchFamily="34" charset="0"/>
                <a:ea typeface="Bitter" pitchFamily="34" charset="-122"/>
                <a:cs typeface="Bitter" pitchFamily="34" charset="-120"/>
              </a:rPr>
              <a:t>Our mission is to revolutionize movie recommendations by building an intelligent system that understands users at a semantic level.</a:t>
            </a:r>
            <a:endParaRPr lang="en-US" sz="2000" dirty="0"/>
          </a:p>
        </p:txBody>
      </p:sp>
      <p:sp>
        <p:nvSpPr>
          <p:cNvPr id="5" name="Text 2"/>
          <p:cNvSpPr/>
          <p:nvPr/>
        </p:nvSpPr>
        <p:spPr>
          <a:xfrm>
            <a:off x="5428640" y="2902863"/>
            <a:ext cx="176228" cy="254075"/>
          </a:xfrm>
          <a:prstGeom prst="rect">
            <a:avLst/>
          </a:prstGeom>
          <a:noFill/>
          <a:ln/>
        </p:spPr>
        <p:txBody>
          <a:bodyPr wrap="none" lIns="0" tIns="0" rIns="0" bIns="0" rtlCol="0" anchor="t"/>
          <a:lstStyle/>
          <a:p>
            <a:pPr marL="0" indent="0" algn="l">
              <a:lnSpc>
                <a:spcPts val="1750"/>
              </a:lnSpc>
              <a:buNone/>
            </a:pPr>
            <a:r>
              <a:rPr lang="en-US" sz="1600" dirty="0">
                <a:solidFill>
                  <a:srgbClr val="C2C4B5"/>
                </a:solidFill>
                <a:latin typeface="Outfit Light" pitchFamily="34" charset="0"/>
                <a:ea typeface="Outfit Light" pitchFamily="34" charset="-122"/>
                <a:cs typeface="Outfit Light" pitchFamily="34" charset="-120"/>
              </a:rPr>
              <a:t>01</a:t>
            </a:r>
            <a:endParaRPr lang="en-US" sz="1600" dirty="0"/>
          </a:p>
        </p:txBody>
      </p:sp>
      <p:sp>
        <p:nvSpPr>
          <p:cNvPr id="6" name="Shape 3"/>
          <p:cNvSpPr/>
          <p:nvPr/>
        </p:nvSpPr>
        <p:spPr>
          <a:xfrm>
            <a:off x="5428640" y="3233258"/>
            <a:ext cx="8209302" cy="45719"/>
          </a:xfrm>
          <a:prstGeom prst="rect">
            <a:avLst/>
          </a:prstGeom>
          <a:solidFill>
            <a:srgbClr val="9FA582"/>
          </a:solidFill>
          <a:ln/>
        </p:spPr>
        <p:txBody>
          <a:bodyPr/>
          <a:lstStyle/>
          <a:p>
            <a:endParaRPr lang="en-IN" sz="1600"/>
          </a:p>
        </p:txBody>
      </p:sp>
      <p:sp>
        <p:nvSpPr>
          <p:cNvPr id="7" name="Text 4"/>
          <p:cNvSpPr/>
          <p:nvPr/>
        </p:nvSpPr>
        <p:spPr>
          <a:xfrm>
            <a:off x="5428640" y="3357324"/>
            <a:ext cx="2616792" cy="317811"/>
          </a:xfrm>
          <a:prstGeom prst="rect">
            <a:avLst/>
          </a:prstGeom>
          <a:noFill/>
          <a:ln/>
        </p:spPr>
        <p:txBody>
          <a:bodyPr wrap="none" lIns="0" tIns="0" rIns="0" bIns="0" rtlCol="0" anchor="t"/>
          <a:lstStyle/>
          <a:p>
            <a:pPr marL="0" indent="0" algn="l">
              <a:lnSpc>
                <a:spcPts val="1700"/>
              </a:lnSpc>
              <a:buNone/>
            </a:pPr>
            <a:r>
              <a:rPr lang="en-US" sz="1600" b="1" dirty="0">
                <a:solidFill>
                  <a:srgbClr val="C2C4B5"/>
                </a:solidFill>
                <a:latin typeface="Outfit Bold" pitchFamily="34" charset="0"/>
                <a:ea typeface="Outfit Bold" pitchFamily="34" charset="-122"/>
                <a:cs typeface="Outfit Bold" pitchFamily="34" charset="-120"/>
              </a:rPr>
              <a:t>Build Intelligent Workflow</a:t>
            </a:r>
            <a:endParaRPr lang="en-US" sz="1600" dirty="0"/>
          </a:p>
        </p:txBody>
      </p:sp>
      <p:sp>
        <p:nvSpPr>
          <p:cNvPr id="8" name="Text 5"/>
          <p:cNvSpPr/>
          <p:nvPr/>
        </p:nvSpPr>
        <p:spPr>
          <a:xfrm>
            <a:off x="5428640" y="3658790"/>
            <a:ext cx="8209302" cy="325279"/>
          </a:xfrm>
          <a:prstGeom prst="rect">
            <a:avLst/>
          </a:prstGeom>
          <a:noFill/>
          <a:ln/>
        </p:spPr>
        <p:txBody>
          <a:bodyPr wrap="none" lIns="0" tIns="0" rIns="0" bIns="0" rtlCol="0" anchor="t"/>
          <a:lstStyle/>
          <a:p>
            <a:pPr marL="0" indent="0" algn="l">
              <a:lnSpc>
                <a:spcPts val="1750"/>
              </a:lnSpc>
              <a:buNone/>
            </a:pPr>
            <a:r>
              <a:rPr lang="en-US" sz="1600" dirty="0">
                <a:solidFill>
                  <a:srgbClr val="C2C4B5"/>
                </a:solidFill>
                <a:latin typeface="Bitter" pitchFamily="34" charset="0"/>
                <a:ea typeface="Bitter" pitchFamily="34" charset="-122"/>
                <a:cs typeface="Bitter" pitchFamily="34" charset="-120"/>
              </a:rPr>
              <a:t>Create a comprehensive movie recommendation system powered by advanced AI</a:t>
            </a:r>
            <a:endParaRPr lang="en-US" sz="1600" dirty="0"/>
          </a:p>
        </p:txBody>
      </p:sp>
      <p:sp>
        <p:nvSpPr>
          <p:cNvPr id="9" name="Text 6"/>
          <p:cNvSpPr/>
          <p:nvPr/>
        </p:nvSpPr>
        <p:spPr>
          <a:xfrm>
            <a:off x="5428521" y="3965376"/>
            <a:ext cx="176228" cy="254075"/>
          </a:xfrm>
          <a:prstGeom prst="rect">
            <a:avLst/>
          </a:prstGeom>
          <a:noFill/>
          <a:ln/>
        </p:spPr>
        <p:txBody>
          <a:bodyPr wrap="none" lIns="0" tIns="0" rIns="0" bIns="0" rtlCol="0" anchor="t"/>
          <a:lstStyle/>
          <a:p>
            <a:pPr marL="0" indent="0" algn="l">
              <a:lnSpc>
                <a:spcPts val="1750"/>
              </a:lnSpc>
              <a:buNone/>
            </a:pPr>
            <a:r>
              <a:rPr lang="en-US" sz="1600" dirty="0">
                <a:solidFill>
                  <a:srgbClr val="C2C4B5"/>
                </a:solidFill>
                <a:latin typeface="Outfit Light" pitchFamily="34" charset="0"/>
                <a:ea typeface="Outfit Light" pitchFamily="34" charset="-122"/>
                <a:cs typeface="Outfit Light" pitchFamily="34" charset="-120"/>
              </a:rPr>
              <a:t>02</a:t>
            </a:r>
            <a:endParaRPr lang="en-US" sz="1600" dirty="0"/>
          </a:p>
        </p:txBody>
      </p:sp>
      <p:sp>
        <p:nvSpPr>
          <p:cNvPr id="10" name="Shape 7"/>
          <p:cNvSpPr/>
          <p:nvPr/>
        </p:nvSpPr>
        <p:spPr>
          <a:xfrm>
            <a:off x="5428521" y="4292799"/>
            <a:ext cx="8209452" cy="45719"/>
          </a:xfrm>
          <a:prstGeom prst="rect">
            <a:avLst/>
          </a:prstGeom>
          <a:solidFill>
            <a:srgbClr val="9FA582"/>
          </a:solidFill>
          <a:ln/>
        </p:spPr>
        <p:txBody>
          <a:bodyPr/>
          <a:lstStyle/>
          <a:p>
            <a:endParaRPr lang="en-IN" sz="1600"/>
          </a:p>
        </p:txBody>
      </p:sp>
      <p:sp>
        <p:nvSpPr>
          <p:cNvPr id="11" name="Text 8"/>
          <p:cNvSpPr/>
          <p:nvPr/>
        </p:nvSpPr>
        <p:spPr>
          <a:xfrm>
            <a:off x="5428521" y="4392931"/>
            <a:ext cx="3064060" cy="317811"/>
          </a:xfrm>
          <a:prstGeom prst="rect">
            <a:avLst/>
          </a:prstGeom>
          <a:noFill/>
          <a:ln/>
        </p:spPr>
        <p:txBody>
          <a:bodyPr wrap="none" lIns="0" tIns="0" rIns="0" bIns="0" rtlCol="0" anchor="t"/>
          <a:lstStyle/>
          <a:p>
            <a:pPr marL="0" indent="0" algn="l">
              <a:lnSpc>
                <a:spcPts val="1700"/>
              </a:lnSpc>
              <a:buNone/>
            </a:pPr>
            <a:r>
              <a:rPr lang="en-US" sz="1600" b="1" dirty="0">
                <a:solidFill>
                  <a:srgbClr val="C2C4B5"/>
                </a:solidFill>
                <a:latin typeface="Outfit Bold" pitchFamily="34" charset="0"/>
                <a:ea typeface="Outfit Bold" pitchFamily="34" charset="-122"/>
                <a:cs typeface="Outfit Bold" pitchFamily="34" charset="-120"/>
              </a:rPr>
              <a:t>Leverage OpenAI Embeddings</a:t>
            </a:r>
            <a:endParaRPr lang="en-US" sz="1600" dirty="0"/>
          </a:p>
        </p:txBody>
      </p:sp>
      <p:sp>
        <p:nvSpPr>
          <p:cNvPr id="12" name="Text 9"/>
          <p:cNvSpPr/>
          <p:nvPr/>
        </p:nvSpPr>
        <p:spPr>
          <a:xfrm>
            <a:off x="5428521" y="4694397"/>
            <a:ext cx="8209452" cy="325279"/>
          </a:xfrm>
          <a:prstGeom prst="rect">
            <a:avLst/>
          </a:prstGeom>
          <a:noFill/>
          <a:ln/>
        </p:spPr>
        <p:txBody>
          <a:bodyPr wrap="none" lIns="0" tIns="0" rIns="0" bIns="0" rtlCol="0" anchor="t"/>
          <a:lstStyle/>
          <a:p>
            <a:pPr marL="0" indent="0" algn="l">
              <a:lnSpc>
                <a:spcPts val="1750"/>
              </a:lnSpc>
              <a:buNone/>
            </a:pPr>
            <a:r>
              <a:rPr lang="en-US" sz="1600" dirty="0">
                <a:solidFill>
                  <a:srgbClr val="C2C4B5"/>
                </a:solidFill>
                <a:latin typeface="Bitter" pitchFamily="34" charset="0"/>
                <a:ea typeface="Bitter" pitchFamily="34" charset="-122"/>
                <a:cs typeface="Bitter" pitchFamily="34" charset="-120"/>
              </a:rPr>
              <a:t>Utilize semantic similarity matching to understand deep connections between movies</a:t>
            </a:r>
            <a:endParaRPr lang="en-US" sz="1600" dirty="0"/>
          </a:p>
        </p:txBody>
      </p:sp>
      <p:sp>
        <p:nvSpPr>
          <p:cNvPr id="13" name="Text 10"/>
          <p:cNvSpPr/>
          <p:nvPr/>
        </p:nvSpPr>
        <p:spPr>
          <a:xfrm>
            <a:off x="5428640" y="5077061"/>
            <a:ext cx="176228" cy="254075"/>
          </a:xfrm>
          <a:prstGeom prst="rect">
            <a:avLst/>
          </a:prstGeom>
          <a:noFill/>
          <a:ln/>
        </p:spPr>
        <p:txBody>
          <a:bodyPr wrap="none" lIns="0" tIns="0" rIns="0" bIns="0" rtlCol="0" anchor="t"/>
          <a:lstStyle/>
          <a:p>
            <a:pPr marL="0" indent="0" algn="l">
              <a:lnSpc>
                <a:spcPts val="1750"/>
              </a:lnSpc>
              <a:buNone/>
            </a:pPr>
            <a:r>
              <a:rPr lang="en-US" sz="1600" dirty="0">
                <a:solidFill>
                  <a:srgbClr val="C2C4B5"/>
                </a:solidFill>
                <a:latin typeface="Outfit Light" pitchFamily="34" charset="0"/>
                <a:ea typeface="Outfit Light" pitchFamily="34" charset="-122"/>
                <a:cs typeface="Outfit Light" pitchFamily="34" charset="-120"/>
              </a:rPr>
              <a:t>03</a:t>
            </a:r>
            <a:endParaRPr lang="en-US" sz="1600" dirty="0"/>
          </a:p>
        </p:txBody>
      </p:sp>
      <p:sp>
        <p:nvSpPr>
          <p:cNvPr id="14" name="Shape 11"/>
          <p:cNvSpPr/>
          <p:nvPr/>
        </p:nvSpPr>
        <p:spPr>
          <a:xfrm>
            <a:off x="5428640" y="5298636"/>
            <a:ext cx="8209302" cy="45719"/>
          </a:xfrm>
          <a:prstGeom prst="rect">
            <a:avLst/>
          </a:prstGeom>
          <a:solidFill>
            <a:srgbClr val="9FA582"/>
          </a:solidFill>
          <a:ln/>
        </p:spPr>
        <p:txBody>
          <a:bodyPr/>
          <a:lstStyle/>
          <a:p>
            <a:endParaRPr lang="en-IN" sz="1600"/>
          </a:p>
        </p:txBody>
      </p:sp>
      <p:sp>
        <p:nvSpPr>
          <p:cNvPr id="15" name="Text 12"/>
          <p:cNvSpPr/>
          <p:nvPr/>
        </p:nvSpPr>
        <p:spPr>
          <a:xfrm>
            <a:off x="5428639" y="5398768"/>
            <a:ext cx="2565925" cy="317811"/>
          </a:xfrm>
          <a:prstGeom prst="rect">
            <a:avLst/>
          </a:prstGeom>
          <a:noFill/>
          <a:ln/>
        </p:spPr>
        <p:txBody>
          <a:bodyPr wrap="none" lIns="0" tIns="0" rIns="0" bIns="0" rtlCol="0" anchor="t"/>
          <a:lstStyle/>
          <a:p>
            <a:pPr marL="0" indent="0" algn="l">
              <a:lnSpc>
                <a:spcPts val="1700"/>
              </a:lnSpc>
              <a:buNone/>
            </a:pPr>
            <a:r>
              <a:rPr lang="en-US" sz="1600" b="1" dirty="0">
                <a:solidFill>
                  <a:srgbClr val="C2C4B5"/>
                </a:solidFill>
                <a:latin typeface="Outfit Bold" pitchFamily="34" charset="0"/>
                <a:ea typeface="Outfit Bold" pitchFamily="34" charset="-122"/>
                <a:cs typeface="Outfit Bold" pitchFamily="34" charset="-120"/>
              </a:rPr>
              <a:t>Real-Time Chat Interface</a:t>
            </a:r>
            <a:endParaRPr lang="en-US" sz="1600" dirty="0"/>
          </a:p>
        </p:txBody>
      </p:sp>
      <p:sp>
        <p:nvSpPr>
          <p:cNvPr id="16" name="Text 13"/>
          <p:cNvSpPr/>
          <p:nvPr/>
        </p:nvSpPr>
        <p:spPr>
          <a:xfrm>
            <a:off x="5428640" y="5700234"/>
            <a:ext cx="8209302" cy="325279"/>
          </a:xfrm>
          <a:prstGeom prst="rect">
            <a:avLst/>
          </a:prstGeom>
          <a:noFill/>
          <a:ln/>
        </p:spPr>
        <p:txBody>
          <a:bodyPr wrap="none" lIns="0" tIns="0" rIns="0" bIns="0" rtlCol="0" anchor="t"/>
          <a:lstStyle/>
          <a:p>
            <a:pPr marL="0" indent="0" algn="l">
              <a:lnSpc>
                <a:spcPts val="1750"/>
              </a:lnSpc>
              <a:buNone/>
            </a:pPr>
            <a:r>
              <a:rPr lang="en-US" sz="1600" dirty="0">
                <a:solidFill>
                  <a:srgbClr val="C2C4B5"/>
                </a:solidFill>
                <a:latin typeface="Bitter" pitchFamily="34" charset="0"/>
                <a:ea typeface="Bitter" pitchFamily="34" charset="-122"/>
                <a:cs typeface="Bitter" pitchFamily="34" charset="-120"/>
              </a:rPr>
              <a:t>Integrate recommendations seamlessly within an interactive AI conversation</a:t>
            </a:r>
            <a:endParaRPr lang="en-US" sz="1600" dirty="0"/>
          </a:p>
        </p:txBody>
      </p:sp>
      <p:sp>
        <p:nvSpPr>
          <p:cNvPr id="17" name="Text 14"/>
          <p:cNvSpPr/>
          <p:nvPr/>
        </p:nvSpPr>
        <p:spPr>
          <a:xfrm>
            <a:off x="5428521" y="6113499"/>
            <a:ext cx="176228" cy="254075"/>
          </a:xfrm>
          <a:prstGeom prst="rect">
            <a:avLst/>
          </a:prstGeom>
          <a:noFill/>
          <a:ln/>
        </p:spPr>
        <p:txBody>
          <a:bodyPr wrap="none" lIns="0" tIns="0" rIns="0" bIns="0" rtlCol="0" anchor="t"/>
          <a:lstStyle/>
          <a:p>
            <a:pPr marL="0" indent="0" algn="l">
              <a:lnSpc>
                <a:spcPts val="1750"/>
              </a:lnSpc>
              <a:buNone/>
            </a:pPr>
            <a:r>
              <a:rPr lang="en-US" sz="1600" dirty="0">
                <a:solidFill>
                  <a:srgbClr val="C2C4B5"/>
                </a:solidFill>
                <a:latin typeface="Outfit Light" pitchFamily="34" charset="0"/>
                <a:ea typeface="Outfit Light" pitchFamily="34" charset="-122"/>
                <a:cs typeface="Outfit Light" pitchFamily="34" charset="-120"/>
              </a:rPr>
              <a:t>04</a:t>
            </a:r>
            <a:endParaRPr lang="en-US" sz="1600" dirty="0"/>
          </a:p>
        </p:txBody>
      </p:sp>
      <p:sp>
        <p:nvSpPr>
          <p:cNvPr id="18" name="Shape 15"/>
          <p:cNvSpPr/>
          <p:nvPr/>
        </p:nvSpPr>
        <p:spPr>
          <a:xfrm>
            <a:off x="5428521" y="6335074"/>
            <a:ext cx="8209452" cy="45719"/>
          </a:xfrm>
          <a:prstGeom prst="rect">
            <a:avLst/>
          </a:prstGeom>
          <a:solidFill>
            <a:srgbClr val="9FA582"/>
          </a:solidFill>
          <a:ln/>
        </p:spPr>
        <p:txBody>
          <a:bodyPr/>
          <a:lstStyle/>
          <a:p>
            <a:endParaRPr lang="en-IN" sz="1600"/>
          </a:p>
        </p:txBody>
      </p:sp>
      <p:sp>
        <p:nvSpPr>
          <p:cNvPr id="19" name="Text 16"/>
          <p:cNvSpPr/>
          <p:nvPr/>
        </p:nvSpPr>
        <p:spPr>
          <a:xfrm>
            <a:off x="5428521" y="6435206"/>
            <a:ext cx="2202933" cy="317811"/>
          </a:xfrm>
          <a:prstGeom prst="rect">
            <a:avLst/>
          </a:prstGeom>
          <a:noFill/>
          <a:ln/>
        </p:spPr>
        <p:txBody>
          <a:bodyPr wrap="none" lIns="0" tIns="0" rIns="0" bIns="0" rtlCol="0" anchor="t"/>
          <a:lstStyle/>
          <a:p>
            <a:pPr marL="0" indent="0" algn="l">
              <a:lnSpc>
                <a:spcPts val="1700"/>
              </a:lnSpc>
              <a:buNone/>
            </a:pPr>
            <a:r>
              <a:rPr lang="en-US" sz="1600" b="1" dirty="0">
                <a:solidFill>
                  <a:srgbClr val="C2C4B5"/>
                </a:solidFill>
                <a:latin typeface="Outfit Bold" pitchFamily="34" charset="0"/>
                <a:ea typeface="Outfit Bold" pitchFamily="34" charset="-122"/>
                <a:cs typeface="Outfit Bold" pitchFamily="34" charset="-120"/>
              </a:rPr>
              <a:t>Automate with n8n</a:t>
            </a:r>
            <a:endParaRPr lang="en-US" sz="1600" dirty="0"/>
          </a:p>
        </p:txBody>
      </p:sp>
      <p:sp>
        <p:nvSpPr>
          <p:cNvPr id="20" name="Text 17"/>
          <p:cNvSpPr/>
          <p:nvPr/>
        </p:nvSpPr>
        <p:spPr>
          <a:xfrm>
            <a:off x="5428640" y="6701249"/>
            <a:ext cx="6494859" cy="223004"/>
          </a:xfrm>
          <a:prstGeom prst="rect">
            <a:avLst/>
          </a:prstGeom>
          <a:noFill/>
          <a:ln/>
        </p:spPr>
        <p:txBody>
          <a:bodyPr wrap="none" lIns="0" tIns="0" rIns="0" bIns="0" rtlCol="0" anchor="t"/>
          <a:lstStyle/>
          <a:p>
            <a:pPr marL="0" indent="0" algn="l">
              <a:lnSpc>
                <a:spcPts val="1750"/>
              </a:lnSpc>
              <a:buNone/>
            </a:pPr>
            <a:r>
              <a:rPr lang="en-US" sz="1600" dirty="0">
                <a:solidFill>
                  <a:srgbClr val="C2C4B5"/>
                </a:solidFill>
                <a:latin typeface="Bitter" pitchFamily="34" charset="0"/>
                <a:ea typeface="Bitter" pitchFamily="34" charset="-122"/>
                <a:cs typeface="Bitter" pitchFamily="34" charset="-120"/>
              </a:rPr>
              <a:t>Orchestrate the entire pipeline using n8n workflows and vector databases</a:t>
            </a:r>
            <a:endParaRPr lang="en-US" sz="1600" dirty="0"/>
          </a:p>
        </p:txBody>
      </p:sp>
      <p:pic>
        <p:nvPicPr>
          <p:cNvPr id="21" name="Picture 20">
            <a:extLst>
              <a:ext uri="{FF2B5EF4-FFF2-40B4-BE49-F238E27FC236}">
                <a16:creationId xmlns:a16="http://schemas.microsoft.com/office/drawing/2014/main" id="{E08D2464-A38F-3ED7-1068-81222DB32F5B}"/>
              </a:ext>
            </a:extLst>
          </p:cNvPr>
          <p:cNvPicPr>
            <a:picLocks noChangeAspect="1"/>
          </p:cNvPicPr>
          <p:nvPr/>
        </p:nvPicPr>
        <p:blipFill>
          <a:blip r:embed="rId4"/>
          <a:stretch>
            <a:fillRect/>
          </a:stretch>
        </p:blipFill>
        <p:spPr>
          <a:xfrm>
            <a:off x="11772501" y="7656396"/>
            <a:ext cx="2857899" cy="56205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957"/>
          </a:xfrm>
          <a:prstGeom prst="rect">
            <a:avLst/>
          </a:prstGeom>
        </p:spPr>
      </p:pic>
      <p:sp>
        <p:nvSpPr>
          <p:cNvPr id="3" name="Text 0"/>
          <p:cNvSpPr/>
          <p:nvPr/>
        </p:nvSpPr>
        <p:spPr>
          <a:xfrm>
            <a:off x="745569" y="585788"/>
            <a:ext cx="3461504" cy="432554"/>
          </a:xfrm>
          <a:prstGeom prst="rect">
            <a:avLst/>
          </a:prstGeom>
          <a:noFill/>
          <a:ln/>
        </p:spPr>
        <p:txBody>
          <a:bodyPr wrap="none" lIns="0" tIns="0" rIns="0" bIns="0" rtlCol="0" anchor="t"/>
          <a:lstStyle/>
          <a:p>
            <a:pPr marL="0" indent="0" algn="l">
              <a:lnSpc>
                <a:spcPts val="3400"/>
              </a:lnSpc>
              <a:buNone/>
            </a:pPr>
            <a:r>
              <a:rPr lang="en-US" sz="2700" b="1" dirty="0">
                <a:solidFill>
                  <a:srgbClr val="E1E5CD"/>
                </a:solidFill>
                <a:latin typeface="Outfit Bold" pitchFamily="34" charset="0"/>
                <a:ea typeface="Outfit Bold" pitchFamily="34" charset="-122"/>
                <a:cs typeface="Outfit Bold" pitchFamily="34" charset="-120"/>
              </a:rPr>
              <a:t>Proposed Solution</a:t>
            </a:r>
            <a:endParaRPr lang="en-US" sz="2700" dirty="0"/>
          </a:p>
        </p:txBody>
      </p:sp>
      <p:sp>
        <p:nvSpPr>
          <p:cNvPr id="4" name="Text 1"/>
          <p:cNvSpPr/>
          <p:nvPr/>
        </p:nvSpPr>
        <p:spPr>
          <a:xfrm>
            <a:off x="745569" y="1225987"/>
            <a:ext cx="7652861" cy="442913"/>
          </a:xfrm>
          <a:prstGeom prst="rect">
            <a:avLst/>
          </a:prstGeom>
          <a:noFill/>
          <a:ln/>
        </p:spPr>
        <p:txBody>
          <a:bodyPr wrap="square" lIns="0" tIns="0" rIns="0" bIns="0" rtlCol="0" anchor="t"/>
          <a:lstStyle/>
          <a:p>
            <a:pPr marL="0" indent="0" algn="l">
              <a:lnSpc>
                <a:spcPts val="1700"/>
              </a:lnSpc>
              <a:buNone/>
            </a:pPr>
            <a:r>
              <a:rPr lang="en-US" sz="1600" dirty="0">
                <a:solidFill>
                  <a:srgbClr val="C2C4B5"/>
                </a:solidFill>
                <a:latin typeface="Bitter" pitchFamily="34" charset="0"/>
                <a:ea typeface="Bitter" pitchFamily="34" charset="-122"/>
                <a:cs typeface="Bitter" pitchFamily="34" charset="-120"/>
              </a:rPr>
              <a:t>We've designed a comprehensive pipeline that combines cutting-edge AI technology with proven automation tools to deliver truly personalized recommendations.</a:t>
            </a:r>
            <a:endParaRPr lang="en-US" sz="1600" dirty="0"/>
          </a:p>
        </p:txBody>
      </p:sp>
      <p:sp>
        <p:nvSpPr>
          <p:cNvPr id="5" name="Shape 2"/>
          <p:cNvSpPr/>
          <p:nvPr/>
        </p:nvSpPr>
        <p:spPr>
          <a:xfrm>
            <a:off x="745568" y="1962984"/>
            <a:ext cx="7652861" cy="1351121"/>
          </a:xfrm>
          <a:prstGeom prst="roundRect">
            <a:avLst>
              <a:gd name="adj" fmla="val 1537"/>
            </a:avLst>
          </a:prstGeom>
          <a:solidFill>
            <a:srgbClr val="3B3C3E"/>
          </a:solidFill>
          <a:ln/>
        </p:spPr>
        <p:txBody>
          <a:bodyPr/>
          <a:lstStyle/>
          <a:p>
            <a:endParaRPr lang="en-IN"/>
          </a:p>
        </p:txBody>
      </p:sp>
      <p:sp>
        <p:nvSpPr>
          <p:cNvPr id="6" name="Shape 3"/>
          <p:cNvSpPr/>
          <p:nvPr/>
        </p:nvSpPr>
        <p:spPr>
          <a:xfrm>
            <a:off x="883919" y="2101334"/>
            <a:ext cx="415290" cy="415290"/>
          </a:xfrm>
          <a:prstGeom prst="roundRect">
            <a:avLst>
              <a:gd name="adj" fmla="val 22016147"/>
            </a:avLst>
          </a:prstGeom>
          <a:solidFill>
            <a:srgbClr val="9FA582"/>
          </a:solidFill>
          <a:ln/>
        </p:spPr>
        <p:txBody>
          <a:bodyPr/>
          <a:lstStyle/>
          <a:p>
            <a:endParaRPr lang="en-IN"/>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100" y="2215515"/>
            <a:ext cx="186809" cy="186809"/>
          </a:xfrm>
          <a:prstGeom prst="rect">
            <a:avLst/>
          </a:prstGeom>
        </p:spPr>
      </p:pic>
      <p:sp>
        <p:nvSpPr>
          <p:cNvPr id="8" name="Text 4"/>
          <p:cNvSpPr/>
          <p:nvPr/>
        </p:nvSpPr>
        <p:spPr>
          <a:xfrm>
            <a:off x="883919" y="2654975"/>
            <a:ext cx="1730693" cy="216337"/>
          </a:xfrm>
          <a:prstGeom prst="rect">
            <a:avLst/>
          </a:prstGeom>
          <a:noFill/>
          <a:ln/>
        </p:spPr>
        <p:txBody>
          <a:bodyPr wrap="non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AI-Powered Pipeline</a:t>
            </a:r>
            <a:endParaRPr lang="en-US" sz="1350" dirty="0"/>
          </a:p>
        </p:txBody>
      </p:sp>
      <p:sp>
        <p:nvSpPr>
          <p:cNvPr id="9" name="Text 5"/>
          <p:cNvSpPr/>
          <p:nvPr/>
        </p:nvSpPr>
        <p:spPr>
          <a:xfrm>
            <a:off x="883919" y="2954298"/>
            <a:ext cx="7376160" cy="221456"/>
          </a:xfrm>
          <a:prstGeom prst="rect">
            <a:avLst/>
          </a:prstGeom>
          <a:noFill/>
          <a:ln/>
        </p:spPr>
        <p:txBody>
          <a:bodyPr wrap="none" lIns="0" tIns="0" rIns="0" bIns="0" rtlCol="0" anchor="t"/>
          <a:lstStyle/>
          <a:p>
            <a:pPr marL="0" indent="0" algn="l">
              <a:lnSpc>
                <a:spcPts val="1700"/>
              </a:lnSpc>
              <a:buNone/>
            </a:pPr>
            <a:r>
              <a:rPr lang="en-US" sz="1200" dirty="0">
                <a:solidFill>
                  <a:srgbClr val="C2C4B5"/>
                </a:solidFill>
                <a:latin typeface="Bitter" pitchFamily="34" charset="0"/>
                <a:ea typeface="Bitter" pitchFamily="34" charset="-122"/>
                <a:cs typeface="Bitter" pitchFamily="34" charset="-120"/>
              </a:rPr>
              <a:t>Integrate OpenAI embeddings, n8n automation, and Qdrant vector store for intelligent processing</a:t>
            </a:r>
            <a:endParaRPr lang="en-US" sz="1200" dirty="0"/>
          </a:p>
        </p:txBody>
      </p:sp>
      <p:sp>
        <p:nvSpPr>
          <p:cNvPr id="10" name="Shape 6"/>
          <p:cNvSpPr/>
          <p:nvPr/>
        </p:nvSpPr>
        <p:spPr>
          <a:xfrm>
            <a:off x="745568" y="3452456"/>
            <a:ext cx="7652861" cy="1351121"/>
          </a:xfrm>
          <a:prstGeom prst="roundRect">
            <a:avLst>
              <a:gd name="adj" fmla="val 1537"/>
            </a:avLst>
          </a:prstGeom>
          <a:solidFill>
            <a:srgbClr val="3B3C3E"/>
          </a:solidFill>
          <a:ln/>
        </p:spPr>
        <p:txBody>
          <a:bodyPr/>
          <a:lstStyle/>
          <a:p>
            <a:endParaRPr lang="en-IN"/>
          </a:p>
        </p:txBody>
      </p:sp>
      <p:sp>
        <p:nvSpPr>
          <p:cNvPr id="11" name="Shape 7"/>
          <p:cNvSpPr/>
          <p:nvPr/>
        </p:nvSpPr>
        <p:spPr>
          <a:xfrm>
            <a:off x="883919" y="3590806"/>
            <a:ext cx="415290" cy="415290"/>
          </a:xfrm>
          <a:prstGeom prst="roundRect">
            <a:avLst>
              <a:gd name="adj" fmla="val 22016147"/>
            </a:avLst>
          </a:prstGeom>
          <a:solidFill>
            <a:srgbClr val="9FA582"/>
          </a:solidFill>
          <a:ln/>
        </p:spPr>
        <p:txBody>
          <a:bodyPr/>
          <a:lstStyle/>
          <a:p>
            <a:endParaRPr lang="en-IN"/>
          </a:p>
        </p:txBody>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8100" y="3704987"/>
            <a:ext cx="186809" cy="186809"/>
          </a:xfrm>
          <a:prstGeom prst="rect">
            <a:avLst/>
          </a:prstGeom>
        </p:spPr>
      </p:pic>
      <p:sp>
        <p:nvSpPr>
          <p:cNvPr id="13" name="Text 8"/>
          <p:cNvSpPr/>
          <p:nvPr/>
        </p:nvSpPr>
        <p:spPr>
          <a:xfrm>
            <a:off x="883919" y="4144447"/>
            <a:ext cx="1765340" cy="216337"/>
          </a:xfrm>
          <a:prstGeom prst="rect">
            <a:avLst/>
          </a:prstGeom>
          <a:noFill/>
          <a:ln/>
        </p:spPr>
        <p:txBody>
          <a:bodyPr wrap="non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Semantic Embeddings</a:t>
            </a:r>
            <a:endParaRPr lang="en-US" sz="1350" dirty="0"/>
          </a:p>
        </p:txBody>
      </p:sp>
      <p:sp>
        <p:nvSpPr>
          <p:cNvPr id="14" name="Text 9"/>
          <p:cNvSpPr/>
          <p:nvPr/>
        </p:nvSpPr>
        <p:spPr>
          <a:xfrm>
            <a:off x="883919" y="4443770"/>
            <a:ext cx="7376160" cy="221456"/>
          </a:xfrm>
          <a:prstGeom prst="rect">
            <a:avLst/>
          </a:prstGeom>
          <a:noFill/>
          <a:ln/>
        </p:spPr>
        <p:txBody>
          <a:bodyPr wrap="none" lIns="0" tIns="0" rIns="0" bIns="0" rtlCol="0" anchor="t"/>
          <a:lstStyle/>
          <a:p>
            <a:pPr marL="0" indent="0" algn="l">
              <a:lnSpc>
                <a:spcPts val="1700"/>
              </a:lnSpc>
              <a:buNone/>
            </a:pPr>
            <a:r>
              <a:rPr lang="en-US" sz="1200" dirty="0">
                <a:solidFill>
                  <a:srgbClr val="C2C4B5"/>
                </a:solidFill>
                <a:latin typeface="Bitter" pitchFamily="34" charset="0"/>
                <a:ea typeface="Bitter" pitchFamily="34" charset="-122"/>
                <a:cs typeface="Bitter" pitchFamily="34" charset="-120"/>
              </a:rPr>
              <a:t>Transform movie data into high-dimensional embeddings enabling efficient semantic search</a:t>
            </a:r>
            <a:endParaRPr lang="en-US" sz="1200" dirty="0"/>
          </a:p>
        </p:txBody>
      </p:sp>
      <p:sp>
        <p:nvSpPr>
          <p:cNvPr id="15" name="Shape 10"/>
          <p:cNvSpPr/>
          <p:nvPr/>
        </p:nvSpPr>
        <p:spPr>
          <a:xfrm>
            <a:off x="745568" y="4941928"/>
            <a:ext cx="7652861" cy="1351121"/>
          </a:xfrm>
          <a:prstGeom prst="roundRect">
            <a:avLst>
              <a:gd name="adj" fmla="val 1537"/>
            </a:avLst>
          </a:prstGeom>
          <a:solidFill>
            <a:srgbClr val="3B3C3E"/>
          </a:solidFill>
          <a:ln/>
        </p:spPr>
        <p:txBody>
          <a:bodyPr/>
          <a:lstStyle/>
          <a:p>
            <a:endParaRPr lang="en-IN"/>
          </a:p>
        </p:txBody>
      </p:sp>
      <p:sp>
        <p:nvSpPr>
          <p:cNvPr id="16" name="Shape 11"/>
          <p:cNvSpPr/>
          <p:nvPr/>
        </p:nvSpPr>
        <p:spPr>
          <a:xfrm>
            <a:off x="883919" y="5080278"/>
            <a:ext cx="415290" cy="415290"/>
          </a:xfrm>
          <a:prstGeom prst="roundRect">
            <a:avLst>
              <a:gd name="adj" fmla="val 22016147"/>
            </a:avLst>
          </a:prstGeom>
          <a:solidFill>
            <a:srgbClr val="9FA582"/>
          </a:solidFill>
          <a:ln/>
        </p:spPr>
        <p:txBody>
          <a:bodyPr/>
          <a:lstStyle/>
          <a:p>
            <a:endParaRPr lang="en-IN"/>
          </a:p>
        </p:txBody>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100" y="5194459"/>
            <a:ext cx="186809" cy="186809"/>
          </a:xfrm>
          <a:prstGeom prst="rect">
            <a:avLst/>
          </a:prstGeom>
        </p:spPr>
      </p:pic>
      <p:sp>
        <p:nvSpPr>
          <p:cNvPr id="18" name="Text 12"/>
          <p:cNvSpPr/>
          <p:nvPr/>
        </p:nvSpPr>
        <p:spPr>
          <a:xfrm>
            <a:off x="883919" y="5633919"/>
            <a:ext cx="1790105" cy="216337"/>
          </a:xfrm>
          <a:prstGeom prst="rect">
            <a:avLst/>
          </a:prstGeom>
          <a:noFill/>
          <a:ln/>
        </p:spPr>
        <p:txBody>
          <a:bodyPr wrap="non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Interactive Experience</a:t>
            </a:r>
            <a:endParaRPr lang="en-US" sz="1350" dirty="0"/>
          </a:p>
        </p:txBody>
      </p:sp>
      <p:sp>
        <p:nvSpPr>
          <p:cNvPr id="19" name="Text 13"/>
          <p:cNvSpPr/>
          <p:nvPr/>
        </p:nvSpPr>
        <p:spPr>
          <a:xfrm>
            <a:off x="883919" y="5933242"/>
            <a:ext cx="7376160" cy="221456"/>
          </a:xfrm>
          <a:prstGeom prst="rect">
            <a:avLst/>
          </a:prstGeom>
          <a:noFill/>
          <a:ln/>
        </p:spPr>
        <p:txBody>
          <a:bodyPr wrap="none" lIns="0" tIns="0" rIns="0" bIns="0" rtlCol="0" anchor="t"/>
          <a:lstStyle/>
          <a:p>
            <a:pPr marL="0" indent="0" algn="l">
              <a:lnSpc>
                <a:spcPts val="1700"/>
              </a:lnSpc>
              <a:buNone/>
            </a:pPr>
            <a:r>
              <a:rPr lang="en-US" sz="1200" dirty="0">
                <a:solidFill>
                  <a:srgbClr val="C2C4B5"/>
                </a:solidFill>
                <a:latin typeface="Bitter" pitchFamily="34" charset="0"/>
                <a:ea typeface="Bitter" pitchFamily="34" charset="-122"/>
                <a:cs typeface="Bitter" pitchFamily="34" charset="-120"/>
              </a:rPr>
              <a:t>Deliver personalized suggestions through an intuitive, conversational chat interface</a:t>
            </a:r>
            <a:endParaRPr lang="en-US" sz="1200" dirty="0"/>
          </a:p>
        </p:txBody>
      </p:sp>
      <p:sp>
        <p:nvSpPr>
          <p:cNvPr id="20" name="Shape 14"/>
          <p:cNvSpPr/>
          <p:nvPr/>
        </p:nvSpPr>
        <p:spPr>
          <a:xfrm>
            <a:off x="745568" y="6431399"/>
            <a:ext cx="7652861" cy="1351121"/>
          </a:xfrm>
          <a:prstGeom prst="roundRect">
            <a:avLst>
              <a:gd name="adj" fmla="val 1537"/>
            </a:avLst>
          </a:prstGeom>
          <a:solidFill>
            <a:srgbClr val="3B3C3E"/>
          </a:solidFill>
          <a:ln/>
        </p:spPr>
        <p:txBody>
          <a:bodyPr/>
          <a:lstStyle/>
          <a:p>
            <a:endParaRPr lang="en-IN"/>
          </a:p>
        </p:txBody>
      </p:sp>
      <p:sp>
        <p:nvSpPr>
          <p:cNvPr id="21" name="Shape 15"/>
          <p:cNvSpPr/>
          <p:nvPr/>
        </p:nvSpPr>
        <p:spPr>
          <a:xfrm>
            <a:off x="883919" y="6569750"/>
            <a:ext cx="415290" cy="415290"/>
          </a:xfrm>
          <a:prstGeom prst="roundRect">
            <a:avLst>
              <a:gd name="adj" fmla="val 22016147"/>
            </a:avLst>
          </a:prstGeom>
          <a:solidFill>
            <a:srgbClr val="9FA582"/>
          </a:solidFill>
          <a:ln/>
        </p:spPr>
        <p:txBody>
          <a:bodyPr/>
          <a:lstStyle/>
          <a:p>
            <a:endParaRPr lang="en-IN"/>
          </a:p>
        </p:txBody>
      </p:sp>
      <p:pic>
        <p:nvPicPr>
          <p:cNvPr id="22"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8100" y="6683931"/>
            <a:ext cx="186809" cy="186809"/>
          </a:xfrm>
          <a:prstGeom prst="rect">
            <a:avLst/>
          </a:prstGeom>
        </p:spPr>
      </p:pic>
      <p:sp>
        <p:nvSpPr>
          <p:cNvPr id="23" name="Text 16"/>
          <p:cNvSpPr/>
          <p:nvPr/>
        </p:nvSpPr>
        <p:spPr>
          <a:xfrm>
            <a:off x="883919" y="7123391"/>
            <a:ext cx="1730693" cy="216337"/>
          </a:xfrm>
          <a:prstGeom prst="rect">
            <a:avLst/>
          </a:prstGeom>
          <a:noFill/>
          <a:ln/>
        </p:spPr>
        <p:txBody>
          <a:bodyPr wrap="non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Scalable Architecture</a:t>
            </a:r>
            <a:endParaRPr lang="en-US" sz="1350" dirty="0"/>
          </a:p>
        </p:txBody>
      </p:sp>
      <p:sp>
        <p:nvSpPr>
          <p:cNvPr id="24" name="Text 17"/>
          <p:cNvSpPr/>
          <p:nvPr/>
        </p:nvSpPr>
        <p:spPr>
          <a:xfrm>
            <a:off x="883919" y="7422714"/>
            <a:ext cx="7376160" cy="221456"/>
          </a:xfrm>
          <a:prstGeom prst="rect">
            <a:avLst/>
          </a:prstGeom>
          <a:noFill/>
          <a:ln/>
        </p:spPr>
        <p:txBody>
          <a:bodyPr wrap="none" lIns="0" tIns="0" rIns="0" bIns="0" rtlCol="0" anchor="t"/>
          <a:lstStyle/>
          <a:p>
            <a:pPr marL="0" indent="0" algn="l">
              <a:lnSpc>
                <a:spcPts val="1700"/>
              </a:lnSpc>
              <a:buNone/>
            </a:pPr>
            <a:r>
              <a:rPr lang="en-US" sz="1200" dirty="0">
                <a:solidFill>
                  <a:srgbClr val="C2C4B5"/>
                </a:solidFill>
                <a:latin typeface="Bitter" pitchFamily="34" charset="0"/>
                <a:ea typeface="Bitter" pitchFamily="34" charset="-122"/>
                <a:cs typeface="Bitter" pitchFamily="34" charset="-120"/>
              </a:rPr>
              <a:t>Build a flexible system easily adaptable to music, products, or any content domain</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3648551"/>
            <a:ext cx="7210306" cy="708779"/>
          </a:xfrm>
          <a:prstGeom prst="rect">
            <a:avLst/>
          </a:prstGeom>
          <a:noFill/>
          <a:ln/>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N8N Workflow Architecture</a:t>
            </a:r>
            <a:endParaRPr lang="en-US" sz="4450" dirty="0"/>
          </a:p>
        </p:txBody>
      </p:sp>
      <p:sp>
        <p:nvSpPr>
          <p:cNvPr id="4" name="Text 1"/>
          <p:cNvSpPr/>
          <p:nvPr/>
        </p:nvSpPr>
        <p:spPr>
          <a:xfrm>
            <a:off x="793790" y="469749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Our automation workflow orchestrates the entire recommendation pipeline, from data ingestion to real-time user interaction. Each node represents a critical step in transforming user queries into personalized movie suggestions.</a:t>
            </a:r>
            <a:endParaRPr lang="en-US" sz="1750" dirty="0"/>
          </a:p>
        </p:txBody>
      </p:sp>
      <p:sp>
        <p:nvSpPr>
          <p:cNvPr id="5" name="Text 2"/>
          <p:cNvSpPr/>
          <p:nvPr/>
        </p:nvSpPr>
        <p:spPr>
          <a:xfrm>
            <a:off x="793790" y="590526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Data Processing</a:t>
            </a:r>
            <a:endParaRPr lang="en-US" sz="2200" dirty="0"/>
          </a:p>
        </p:txBody>
      </p:sp>
      <p:sp>
        <p:nvSpPr>
          <p:cNvPr id="6" name="Text 3"/>
          <p:cNvSpPr/>
          <p:nvPr/>
        </p:nvSpPr>
        <p:spPr>
          <a:xfrm>
            <a:off x="793790" y="6486406"/>
            <a:ext cx="3933349" cy="72580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Movie metadata is ingested and transformed into structured formats</a:t>
            </a:r>
            <a:endParaRPr lang="en-US" sz="1750" dirty="0"/>
          </a:p>
        </p:txBody>
      </p:sp>
      <p:sp>
        <p:nvSpPr>
          <p:cNvPr id="7" name="Text 4"/>
          <p:cNvSpPr/>
          <p:nvPr/>
        </p:nvSpPr>
        <p:spPr>
          <a:xfrm>
            <a:off x="5288161" y="5905262"/>
            <a:ext cx="3031212" cy="354330"/>
          </a:xfrm>
          <a:prstGeom prst="rect">
            <a:avLst/>
          </a:prstGeom>
          <a:noFill/>
          <a:ln/>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Embedding Generation</a:t>
            </a:r>
            <a:endParaRPr lang="en-US" sz="2200" dirty="0"/>
          </a:p>
        </p:txBody>
      </p:sp>
      <p:sp>
        <p:nvSpPr>
          <p:cNvPr id="8" name="Text 5"/>
          <p:cNvSpPr/>
          <p:nvPr/>
        </p:nvSpPr>
        <p:spPr>
          <a:xfrm>
            <a:off x="5288161" y="6486406"/>
            <a:ext cx="3933349" cy="72580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OpenAI creates semantic embeddings stored in Qdrant</a:t>
            </a:r>
            <a:endParaRPr lang="en-US" sz="1750" dirty="0"/>
          </a:p>
        </p:txBody>
      </p:sp>
      <p:sp>
        <p:nvSpPr>
          <p:cNvPr id="9" name="Text 6"/>
          <p:cNvSpPr/>
          <p:nvPr/>
        </p:nvSpPr>
        <p:spPr>
          <a:xfrm>
            <a:off x="9782532" y="590526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Query Handling</a:t>
            </a:r>
            <a:endParaRPr lang="en-US" sz="2200" dirty="0"/>
          </a:p>
        </p:txBody>
      </p:sp>
      <p:sp>
        <p:nvSpPr>
          <p:cNvPr id="10" name="Text 7"/>
          <p:cNvSpPr/>
          <p:nvPr/>
        </p:nvSpPr>
        <p:spPr>
          <a:xfrm>
            <a:off x="9782532" y="6486406"/>
            <a:ext cx="4069199" cy="72580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User queries trigger similarity searches returning top matches</a:t>
            </a:r>
            <a:endParaRPr lang="en-US" sz="1750" dirty="0"/>
          </a:p>
        </p:txBody>
      </p:sp>
      <p:pic>
        <p:nvPicPr>
          <p:cNvPr id="11" name="Picture 10">
            <a:extLst>
              <a:ext uri="{FF2B5EF4-FFF2-40B4-BE49-F238E27FC236}">
                <a16:creationId xmlns:a16="http://schemas.microsoft.com/office/drawing/2014/main" id="{B276435A-4489-D2BD-9C2E-3B993FBE9FF8}"/>
              </a:ext>
            </a:extLst>
          </p:cNvPr>
          <p:cNvPicPr>
            <a:picLocks noChangeAspect="1"/>
          </p:cNvPicPr>
          <p:nvPr/>
        </p:nvPicPr>
        <p:blipFill>
          <a:blip r:embed="rId4"/>
          <a:stretch>
            <a:fillRect/>
          </a:stretch>
        </p:blipFill>
        <p:spPr>
          <a:xfrm>
            <a:off x="11772501" y="7667547"/>
            <a:ext cx="2857899" cy="5620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987623"/>
            <a:ext cx="4736306" cy="496133"/>
          </a:xfrm>
          <a:prstGeom prst="rect">
            <a:avLst/>
          </a:prstGeom>
          <a:noFill/>
          <a:ln/>
        </p:spPr>
        <p:txBody>
          <a:bodyPr wrap="none" lIns="0" tIns="0" rIns="0" bIns="0" rtlCol="0" anchor="t"/>
          <a:lstStyle/>
          <a:p>
            <a:pPr marL="0" indent="0" algn="l">
              <a:lnSpc>
                <a:spcPts val="3900"/>
              </a:lnSpc>
              <a:buNone/>
            </a:pPr>
            <a:r>
              <a:rPr lang="en-US" sz="3100" b="1" dirty="0">
                <a:solidFill>
                  <a:srgbClr val="E1E5CD"/>
                </a:solidFill>
                <a:latin typeface="Outfit Bold" pitchFamily="34" charset="0"/>
                <a:ea typeface="Outfit Bold" pitchFamily="34" charset="-122"/>
                <a:cs typeface="Outfit Bold" pitchFamily="34" charset="-120"/>
              </a:rPr>
              <a:t>User Interface Experience</a:t>
            </a:r>
            <a:endParaRPr lang="en-US" sz="3100" dirty="0"/>
          </a:p>
        </p:txBody>
      </p:sp>
      <p:sp>
        <p:nvSpPr>
          <p:cNvPr id="4" name="Text 1"/>
          <p:cNvSpPr/>
          <p:nvPr/>
        </p:nvSpPr>
        <p:spPr>
          <a:xfrm>
            <a:off x="793790" y="1721882"/>
            <a:ext cx="7556421" cy="508159"/>
          </a:xfrm>
          <a:prstGeom prst="rect">
            <a:avLst/>
          </a:prstGeom>
          <a:noFill/>
          <a:ln/>
        </p:spPr>
        <p:txBody>
          <a:bodyPr wrap="square" lIns="0" tIns="0" rIns="0" bIns="0" rtlCol="0" anchor="t"/>
          <a:lstStyle/>
          <a:p>
            <a:pPr marL="0" indent="0" algn="l">
              <a:lnSpc>
                <a:spcPts val="2000"/>
              </a:lnSpc>
              <a:buNone/>
            </a:pPr>
            <a:r>
              <a:rPr lang="en-US" sz="1600" dirty="0">
                <a:solidFill>
                  <a:srgbClr val="C2C4B5"/>
                </a:solidFill>
                <a:latin typeface="Bitter" pitchFamily="34" charset="0"/>
                <a:ea typeface="Bitter" pitchFamily="34" charset="-122"/>
                <a:cs typeface="Bitter" pitchFamily="34" charset="-120"/>
              </a:rPr>
              <a:t>The chat interface provides an intuitive, conversational way for users to discover movies. Our AI agent understands natural language queries and responds with contextually relevant recommendations.</a:t>
            </a:r>
            <a:endParaRPr lang="en-US" sz="1600" dirty="0"/>
          </a:p>
        </p:txBody>
      </p:sp>
      <p:pic>
        <p:nvPicPr>
          <p:cNvPr id="5" name="Image 1" descr="preencoded.png"/>
          <p:cNvPicPr>
            <a:picLocks noChangeAspect="1"/>
          </p:cNvPicPr>
          <p:nvPr/>
        </p:nvPicPr>
        <p:blipFill>
          <a:blip r:embed="rId4"/>
          <a:stretch>
            <a:fillRect/>
          </a:stretch>
        </p:blipFill>
        <p:spPr>
          <a:xfrm>
            <a:off x="793789" y="2747346"/>
            <a:ext cx="7541181" cy="1905238"/>
          </a:xfrm>
          <a:prstGeom prst="rect">
            <a:avLst/>
          </a:prstGeom>
        </p:spPr>
      </p:pic>
      <p:pic>
        <p:nvPicPr>
          <p:cNvPr id="6" name="Image 2" descr="preencoded.png"/>
          <p:cNvPicPr>
            <a:picLocks noChangeAspect="1"/>
          </p:cNvPicPr>
          <p:nvPr/>
        </p:nvPicPr>
        <p:blipFill>
          <a:blip r:embed="rId5"/>
          <a:stretch>
            <a:fillRect/>
          </a:stretch>
        </p:blipFill>
        <p:spPr>
          <a:xfrm>
            <a:off x="793790" y="4857564"/>
            <a:ext cx="7541181" cy="1905238"/>
          </a:xfrm>
          <a:prstGeom prst="rect">
            <a:avLst/>
          </a:prstGeom>
        </p:spPr>
      </p:pic>
      <p:sp>
        <p:nvSpPr>
          <p:cNvPr id="7" name="Text 2"/>
          <p:cNvSpPr/>
          <p:nvPr/>
        </p:nvSpPr>
        <p:spPr>
          <a:xfrm>
            <a:off x="793790" y="6867513"/>
            <a:ext cx="7556421" cy="508159"/>
          </a:xfrm>
          <a:prstGeom prst="rect">
            <a:avLst/>
          </a:prstGeom>
          <a:noFill/>
          <a:ln/>
        </p:spPr>
        <p:txBody>
          <a:bodyPr wrap="square" lIns="0" tIns="0" rIns="0" bIns="0" rtlCol="0" anchor="t"/>
          <a:lstStyle/>
          <a:p>
            <a:pPr marL="0" indent="0" algn="l">
              <a:lnSpc>
                <a:spcPts val="2000"/>
              </a:lnSpc>
              <a:buNone/>
            </a:pPr>
            <a:r>
              <a:rPr lang="en-US" sz="1600" dirty="0">
                <a:solidFill>
                  <a:srgbClr val="C2C4B5"/>
                </a:solidFill>
                <a:latin typeface="Bitter" pitchFamily="34" charset="0"/>
                <a:ea typeface="Bitter" pitchFamily="34" charset="-122"/>
                <a:cs typeface="Bitter" pitchFamily="34" charset="-120"/>
              </a:rPr>
              <a:t>Users simply describe what they want to watch, and the AI agent delivers personalized recommendations with ratings, genres, and summaries—all in real-time.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83832"/>
          </a:xfrm>
          <a:prstGeom prst="rect">
            <a:avLst/>
          </a:prstGeom>
        </p:spPr>
      </p:pic>
      <p:sp>
        <p:nvSpPr>
          <p:cNvPr id="3" name="Text 0"/>
          <p:cNvSpPr/>
          <p:nvPr/>
        </p:nvSpPr>
        <p:spPr>
          <a:xfrm>
            <a:off x="793790" y="2780109"/>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E1E5CD"/>
                </a:solidFill>
                <a:latin typeface="Outfit Bold" pitchFamily="34" charset="0"/>
                <a:ea typeface="Outfit Bold" pitchFamily="34" charset="-122"/>
                <a:cs typeface="Outfit Bold" pitchFamily="34" charset="-120"/>
              </a:rPr>
              <a:t>Key Features</a:t>
            </a:r>
            <a:endParaRPr lang="en-US" sz="3100" dirty="0"/>
          </a:p>
        </p:txBody>
      </p:sp>
      <p:sp>
        <p:nvSpPr>
          <p:cNvPr id="4" name="Shape 1"/>
          <p:cNvSpPr/>
          <p:nvPr/>
        </p:nvSpPr>
        <p:spPr>
          <a:xfrm>
            <a:off x="7303770" y="3514368"/>
            <a:ext cx="22860" cy="3919657"/>
          </a:xfrm>
          <a:prstGeom prst="roundRect">
            <a:avLst>
              <a:gd name="adj" fmla="val 104186"/>
            </a:avLst>
          </a:prstGeom>
          <a:solidFill>
            <a:srgbClr val="545557"/>
          </a:solidFill>
          <a:ln/>
        </p:spPr>
        <p:txBody>
          <a:bodyPr/>
          <a:lstStyle/>
          <a:p>
            <a:endParaRPr lang="en-IN"/>
          </a:p>
        </p:txBody>
      </p:sp>
      <p:sp>
        <p:nvSpPr>
          <p:cNvPr id="5" name="Shape 2"/>
          <p:cNvSpPr/>
          <p:nvPr/>
        </p:nvSpPr>
        <p:spPr>
          <a:xfrm>
            <a:off x="6683216" y="3681532"/>
            <a:ext cx="476250" cy="22860"/>
          </a:xfrm>
          <a:prstGeom prst="roundRect">
            <a:avLst>
              <a:gd name="adj" fmla="val 104186"/>
            </a:avLst>
          </a:prstGeom>
          <a:solidFill>
            <a:srgbClr val="545557"/>
          </a:solidFill>
          <a:ln/>
        </p:spPr>
        <p:txBody>
          <a:bodyPr/>
          <a:lstStyle/>
          <a:p>
            <a:endParaRPr lang="en-IN"/>
          </a:p>
        </p:txBody>
      </p:sp>
      <p:sp>
        <p:nvSpPr>
          <p:cNvPr id="6" name="Shape 3"/>
          <p:cNvSpPr/>
          <p:nvPr/>
        </p:nvSpPr>
        <p:spPr>
          <a:xfrm>
            <a:off x="7136606" y="3514368"/>
            <a:ext cx="357188" cy="357188"/>
          </a:xfrm>
          <a:prstGeom prst="roundRect">
            <a:avLst>
              <a:gd name="adj" fmla="val 6668"/>
            </a:avLst>
          </a:prstGeom>
          <a:solidFill>
            <a:srgbClr val="3B3C3E"/>
          </a:solidFill>
          <a:ln/>
        </p:spPr>
        <p:txBody>
          <a:bodyPr/>
          <a:lstStyle/>
          <a:p>
            <a:endParaRPr lang="en-IN"/>
          </a:p>
        </p:txBody>
      </p:sp>
      <p:sp>
        <p:nvSpPr>
          <p:cNvPr id="7" name="Text 4"/>
          <p:cNvSpPr/>
          <p:nvPr/>
        </p:nvSpPr>
        <p:spPr>
          <a:xfrm>
            <a:off x="7196137" y="3544133"/>
            <a:ext cx="238125" cy="297656"/>
          </a:xfrm>
          <a:prstGeom prst="rect">
            <a:avLst/>
          </a:prstGeom>
          <a:noFill/>
          <a:ln/>
        </p:spPr>
        <p:txBody>
          <a:bodyPr wrap="none" lIns="0" tIns="0" rIns="0" bIns="0" rtlCol="0" anchor="t"/>
          <a:lstStyle/>
          <a:p>
            <a:pPr marL="0" indent="0" algn="ctr">
              <a:lnSpc>
                <a:spcPts val="1850"/>
              </a:lnSpc>
              <a:buNone/>
            </a:pPr>
            <a:r>
              <a:rPr lang="en-US" b="1" dirty="0">
                <a:solidFill>
                  <a:srgbClr val="C2C4B5"/>
                </a:solidFill>
                <a:latin typeface="Outfit Bold" pitchFamily="34" charset="0"/>
                <a:ea typeface="Outfit Bold" pitchFamily="34" charset="-122"/>
                <a:cs typeface="Outfit Bold" pitchFamily="34" charset="-120"/>
              </a:rPr>
              <a:t>1</a:t>
            </a:r>
            <a:endParaRPr lang="en-US" dirty="0"/>
          </a:p>
        </p:txBody>
      </p:sp>
      <p:sp>
        <p:nvSpPr>
          <p:cNvPr id="8" name="Text 5"/>
          <p:cNvSpPr/>
          <p:nvPr/>
        </p:nvSpPr>
        <p:spPr>
          <a:xfrm>
            <a:off x="4501277" y="3568898"/>
            <a:ext cx="2020133" cy="248007"/>
          </a:xfrm>
          <a:prstGeom prst="rect">
            <a:avLst/>
          </a:prstGeom>
          <a:noFill/>
          <a:ln/>
        </p:spPr>
        <p:txBody>
          <a:bodyPr wrap="none" lIns="0" tIns="0" rIns="0" bIns="0" rtlCol="0" anchor="t"/>
          <a:lstStyle/>
          <a:p>
            <a:pPr marL="0" indent="0" algn="r">
              <a:lnSpc>
                <a:spcPts val="1950"/>
              </a:lnSpc>
              <a:buNone/>
            </a:pPr>
            <a:r>
              <a:rPr lang="en-US" b="1" dirty="0">
                <a:solidFill>
                  <a:srgbClr val="C2C4B5"/>
                </a:solidFill>
                <a:latin typeface="Outfit Bold" pitchFamily="34" charset="0"/>
                <a:ea typeface="Outfit Bold" pitchFamily="34" charset="-122"/>
                <a:cs typeface="Outfit Bold" pitchFamily="34" charset="-120"/>
              </a:rPr>
              <a:t>End-to-End Workflow</a:t>
            </a:r>
            <a:endParaRPr lang="en-US" dirty="0"/>
          </a:p>
        </p:txBody>
      </p:sp>
      <p:sp>
        <p:nvSpPr>
          <p:cNvPr id="9" name="Text 6"/>
          <p:cNvSpPr/>
          <p:nvPr/>
        </p:nvSpPr>
        <p:spPr>
          <a:xfrm>
            <a:off x="793790" y="3912156"/>
            <a:ext cx="5727621" cy="508159"/>
          </a:xfrm>
          <a:prstGeom prst="rect">
            <a:avLst/>
          </a:prstGeom>
          <a:noFill/>
          <a:ln/>
        </p:spPr>
        <p:txBody>
          <a:bodyPr wrap="square" lIns="0" tIns="0" rIns="0" bIns="0" rtlCol="0" anchor="t"/>
          <a:lstStyle/>
          <a:p>
            <a:pPr marL="0" indent="0" algn="r">
              <a:lnSpc>
                <a:spcPts val="2000"/>
              </a:lnSpc>
              <a:buNone/>
            </a:pPr>
            <a:r>
              <a:rPr lang="en-US" dirty="0">
                <a:solidFill>
                  <a:srgbClr val="C2C4B5"/>
                </a:solidFill>
                <a:latin typeface="Bitter" pitchFamily="34" charset="0"/>
                <a:ea typeface="Bitter" pitchFamily="34" charset="-122"/>
                <a:cs typeface="Bitter" pitchFamily="34" charset="-120"/>
              </a:rPr>
              <a:t>Complete movie recommendation pipeline from data ingestion to user delivery, fully automated</a:t>
            </a:r>
            <a:endParaRPr lang="en-US" dirty="0"/>
          </a:p>
        </p:txBody>
      </p:sp>
      <p:sp>
        <p:nvSpPr>
          <p:cNvPr id="10" name="Shape 7"/>
          <p:cNvSpPr/>
          <p:nvPr/>
        </p:nvSpPr>
        <p:spPr>
          <a:xfrm>
            <a:off x="7470934" y="4634151"/>
            <a:ext cx="476250" cy="22860"/>
          </a:xfrm>
          <a:prstGeom prst="roundRect">
            <a:avLst>
              <a:gd name="adj" fmla="val 104186"/>
            </a:avLst>
          </a:prstGeom>
          <a:solidFill>
            <a:srgbClr val="545557"/>
          </a:solidFill>
          <a:ln/>
        </p:spPr>
        <p:txBody>
          <a:bodyPr/>
          <a:lstStyle/>
          <a:p>
            <a:endParaRPr lang="en-IN"/>
          </a:p>
        </p:txBody>
      </p:sp>
      <p:sp>
        <p:nvSpPr>
          <p:cNvPr id="11" name="Shape 8"/>
          <p:cNvSpPr/>
          <p:nvPr/>
        </p:nvSpPr>
        <p:spPr>
          <a:xfrm>
            <a:off x="7136606" y="4466987"/>
            <a:ext cx="357188" cy="357188"/>
          </a:xfrm>
          <a:prstGeom prst="roundRect">
            <a:avLst>
              <a:gd name="adj" fmla="val 6668"/>
            </a:avLst>
          </a:prstGeom>
          <a:solidFill>
            <a:srgbClr val="3B3C3E"/>
          </a:solidFill>
          <a:ln/>
        </p:spPr>
        <p:txBody>
          <a:bodyPr/>
          <a:lstStyle/>
          <a:p>
            <a:endParaRPr lang="en-IN"/>
          </a:p>
        </p:txBody>
      </p:sp>
      <p:sp>
        <p:nvSpPr>
          <p:cNvPr id="12" name="Text 9"/>
          <p:cNvSpPr/>
          <p:nvPr/>
        </p:nvSpPr>
        <p:spPr>
          <a:xfrm>
            <a:off x="7196137" y="4496753"/>
            <a:ext cx="238125" cy="297656"/>
          </a:xfrm>
          <a:prstGeom prst="rect">
            <a:avLst/>
          </a:prstGeom>
          <a:noFill/>
          <a:ln/>
        </p:spPr>
        <p:txBody>
          <a:bodyPr wrap="none" lIns="0" tIns="0" rIns="0" bIns="0" rtlCol="0" anchor="t"/>
          <a:lstStyle/>
          <a:p>
            <a:pPr marL="0" indent="0" algn="ctr">
              <a:lnSpc>
                <a:spcPts val="1850"/>
              </a:lnSpc>
              <a:buNone/>
            </a:pPr>
            <a:r>
              <a:rPr lang="en-US" b="1" dirty="0">
                <a:solidFill>
                  <a:srgbClr val="C2C4B5"/>
                </a:solidFill>
                <a:latin typeface="Outfit Bold" pitchFamily="34" charset="0"/>
                <a:ea typeface="Outfit Bold" pitchFamily="34" charset="-122"/>
                <a:cs typeface="Outfit Bold" pitchFamily="34" charset="-120"/>
              </a:rPr>
              <a:t>2</a:t>
            </a:r>
            <a:endParaRPr lang="en-US" dirty="0"/>
          </a:p>
        </p:txBody>
      </p:sp>
      <p:sp>
        <p:nvSpPr>
          <p:cNvPr id="13" name="Text 10"/>
          <p:cNvSpPr/>
          <p:nvPr/>
        </p:nvSpPr>
        <p:spPr>
          <a:xfrm>
            <a:off x="8108990" y="4521517"/>
            <a:ext cx="2628543" cy="248007"/>
          </a:xfrm>
          <a:prstGeom prst="rect">
            <a:avLst/>
          </a:prstGeom>
          <a:noFill/>
          <a:ln/>
        </p:spPr>
        <p:txBody>
          <a:bodyPr wrap="none" lIns="0" tIns="0" rIns="0" bIns="0" rtlCol="0" anchor="t"/>
          <a:lstStyle/>
          <a:p>
            <a:pPr marL="0" indent="0" algn="l">
              <a:lnSpc>
                <a:spcPts val="1950"/>
              </a:lnSpc>
              <a:buNone/>
            </a:pPr>
            <a:r>
              <a:rPr lang="en-US" b="1" dirty="0">
                <a:solidFill>
                  <a:srgbClr val="C2C4B5"/>
                </a:solidFill>
                <a:latin typeface="Outfit Bold" pitchFamily="34" charset="0"/>
                <a:ea typeface="Outfit Bold" pitchFamily="34" charset="-122"/>
                <a:cs typeface="Outfit Bold" pitchFamily="34" charset="-120"/>
              </a:rPr>
              <a:t>OpenAI + Qdrant Integration</a:t>
            </a:r>
            <a:endParaRPr lang="en-US" dirty="0"/>
          </a:p>
        </p:txBody>
      </p:sp>
      <p:sp>
        <p:nvSpPr>
          <p:cNvPr id="14" name="Text 11"/>
          <p:cNvSpPr/>
          <p:nvPr/>
        </p:nvSpPr>
        <p:spPr>
          <a:xfrm>
            <a:off x="8108990" y="4864775"/>
            <a:ext cx="5727621" cy="508159"/>
          </a:xfrm>
          <a:prstGeom prst="rect">
            <a:avLst/>
          </a:prstGeom>
          <a:noFill/>
          <a:ln/>
        </p:spPr>
        <p:txBody>
          <a:bodyPr wrap="square" lIns="0" tIns="0" rIns="0" bIns="0" rtlCol="0" anchor="t"/>
          <a:lstStyle/>
          <a:p>
            <a:pPr marL="0" indent="0" algn="l">
              <a:lnSpc>
                <a:spcPts val="2000"/>
              </a:lnSpc>
              <a:buNone/>
            </a:pPr>
            <a:r>
              <a:rPr lang="en-US" dirty="0">
                <a:solidFill>
                  <a:srgbClr val="C2C4B5"/>
                </a:solidFill>
                <a:latin typeface="Bitter" pitchFamily="34" charset="0"/>
                <a:ea typeface="Bitter" pitchFamily="34" charset="-122"/>
                <a:cs typeface="Bitter" pitchFamily="34" charset="-120"/>
              </a:rPr>
              <a:t>Seamless connection between advanced embeddings and high-performance vector storage</a:t>
            </a:r>
            <a:endParaRPr lang="en-US" dirty="0"/>
          </a:p>
        </p:txBody>
      </p:sp>
      <p:sp>
        <p:nvSpPr>
          <p:cNvPr id="15" name="Shape 12"/>
          <p:cNvSpPr/>
          <p:nvPr/>
        </p:nvSpPr>
        <p:spPr>
          <a:xfrm>
            <a:off x="6683216" y="5455206"/>
            <a:ext cx="476250" cy="22860"/>
          </a:xfrm>
          <a:prstGeom prst="roundRect">
            <a:avLst>
              <a:gd name="adj" fmla="val 104186"/>
            </a:avLst>
          </a:prstGeom>
          <a:solidFill>
            <a:srgbClr val="545557"/>
          </a:solidFill>
          <a:ln/>
        </p:spPr>
        <p:txBody>
          <a:bodyPr/>
          <a:lstStyle/>
          <a:p>
            <a:endParaRPr lang="en-IN"/>
          </a:p>
        </p:txBody>
      </p:sp>
      <p:sp>
        <p:nvSpPr>
          <p:cNvPr id="16" name="Shape 13"/>
          <p:cNvSpPr/>
          <p:nvPr/>
        </p:nvSpPr>
        <p:spPr>
          <a:xfrm>
            <a:off x="7136606" y="5288042"/>
            <a:ext cx="357188" cy="357188"/>
          </a:xfrm>
          <a:prstGeom prst="roundRect">
            <a:avLst>
              <a:gd name="adj" fmla="val 6668"/>
            </a:avLst>
          </a:prstGeom>
          <a:solidFill>
            <a:srgbClr val="3B3C3E"/>
          </a:solidFill>
          <a:ln/>
        </p:spPr>
        <p:txBody>
          <a:bodyPr/>
          <a:lstStyle/>
          <a:p>
            <a:endParaRPr lang="en-IN"/>
          </a:p>
        </p:txBody>
      </p:sp>
      <p:sp>
        <p:nvSpPr>
          <p:cNvPr id="17" name="Text 14"/>
          <p:cNvSpPr/>
          <p:nvPr/>
        </p:nvSpPr>
        <p:spPr>
          <a:xfrm>
            <a:off x="7196137" y="5317808"/>
            <a:ext cx="238125" cy="297656"/>
          </a:xfrm>
          <a:prstGeom prst="rect">
            <a:avLst/>
          </a:prstGeom>
          <a:noFill/>
          <a:ln/>
        </p:spPr>
        <p:txBody>
          <a:bodyPr wrap="none" lIns="0" tIns="0" rIns="0" bIns="0" rtlCol="0" anchor="t"/>
          <a:lstStyle/>
          <a:p>
            <a:pPr marL="0" indent="0" algn="ctr">
              <a:lnSpc>
                <a:spcPts val="1850"/>
              </a:lnSpc>
              <a:buNone/>
            </a:pPr>
            <a:r>
              <a:rPr lang="en-US" b="1" dirty="0">
                <a:solidFill>
                  <a:srgbClr val="C2C4B5"/>
                </a:solidFill>
                <a:latin typeface="Outfit Bold" pitchFamily="34" charset="0"/>
                <a:ea typeface="Outfit Bold" pitchFamily="34" charset="-122"/>
                <a:cs typeface="Outfit Bold" pitchFamily="34" charset="-120"/>
              </a:rPr>
              <a:t>3</a:t>
            </a:r>
            <a:endParaRPr lang="en-US" dirty="0"/>
          </a:p>
        </p:txBody>
      </p:sp>
      <p:sp>
        <p:nvSpPr>
          <p:cNvPr id="18" name="Text 15"/>
          <p:cNvSpPr/>
          <p:nvPr/>
        </p:nvSpPr>
        <p:spPr>
          <a:xfrm>
            <a:off x="4536758" y="5342573"/>
            <a:ext cx="1984653" cy="248007"/>
          </a:xfrm>
          <a:prstGeom prst="rect">
            <a:avLst/>
          </a:prstGeom>
          <a:noFill/>
          <a:ln/>
        </p:spPr>
        <p:txBody>
          <a:bodyPr wrap="none" lIns="0" tIns="0" rIns="0" bIns="0" rtlCol="0" anchor="t"/>
          <a:lstStyle/>
          <a:p>
            <a:pPr marL="0" indent="0" algn="r">
              <a:lnSpc>
                <a:spcPts val="1950"/>
              </a:lnSpc>
              <a:buNone/>
            </a:pPr>
            <a:r>
              <a:rPr lang="en-US" b="1" dirty="0">
                <a:solidFill>
                  <a:srgbClr val="C2C4B5"/>
                </a:solidFill>
                <a:latin typeface="Outfit Bold" pitchFamily="34" charset="0"/>
                <a:ea typeface="Outfit Bold" pitchFamily="34" charset="-122"/>
                <a:cs typeface="Outfit Bold" pitchFamily="34" charset="-120"/>
              </a:rPr>
              <a:t>Real-Time AI Agent</a:t>
            </a:r>
            <a:endParaRPr lang="en-US" dirty="0"/>
          </a:p>
        </p:txBody>
      </p:sp>
      <p:sp>
        <p:nvSpPr>
          <p:cNvPr id="19" name="Text 16"/>
          <p:cNvSpPr/>
          <p:nvPr/>
        </p:nvSpPr>
        <p:spPr>
          <a:xfrm>
            <a:off x="793790" y="5685830"/>
            <a:ext cx="5727621" cy="508159"/>
          </a:xfrm>
          <a:prstGeom prst="rect">
            <a:avLst/>
          </a:prstGeom>
          <a:noFill/>
          <a:ln/>
        </p:spPr>
        <p:txBody>
          <a:bodyPr wrap="square" lIns="0" tIns="0" rIns="0" bIns="0" rtlCol="0" anchor="t"/>
          <a:lstStyle/>
          <a:p>
            <a:pPr marL="0" indent="0" algn="r">
              <a:lnSpc>
                <a:spcPts val="2000"/>
              </a:lnSpc>
              <a:buNone/>
            </a:pPr>
            <a:r>
              <a:rPr lang="en-US" dirty="0">
                <a:solidFill>
                  <a:srgbClr val="C2C4B5"/>
                </a:solidFill>
                <a:latin typeface="Bitter" pitchFamily="34" charset="0"/>
                <a:ea typeface="Bitter" pitchFamily="34" charset="-122"/>
                <a:cs typeface="Bitter" pitchFamily="34" charset="-120"/>
              </a:rPr>
              <a:t>Interactive chat interface powered by intelligent conversation handling and context awareness</a:t>
            </a:r>
            <a:endParaRPr lang="en-US" dirty="0"/>
          </a:p>
        </p:txBody>
      </p:sp>
      <p:sp>
        <p:nvSpPr>
          <p:cNvPr id="20" name="Shape 17"/>
          <p:cNvSpPr/>
          <p:nvPr/>
        </p:nvSpPr>
        <p:spPr>
          <a:xfrm>
            <a:off x="7470934" y="6276380"/>
            <a:ext cx="476250" cy="22860"/>
          </a:xfrm>
          <a:prstGeom prst="roundRect">
            <a:avLst>
              <a:gd name="adj" fmla="val 104186"/>
            </a:avLst>
          </a:prstGeom>
          <a:solidFill>
            <a:srgbClr val="545557"/>
          </a:solidFill>
          <a:ln/>
        </p:spPr>
        <p:txBody>
          <a:bodyPr/>
          <a:lstStyle/>
          <a:p>
            <a:endParaRPr lang="en-IN"/>
          </a:p>
        </p:txBody>
      </p:sp>
      <p:sp>
        <p:nvSpPr>
          <p:cNvPr id="21" name="Shape 18"/>
          <p:cNvSpPr/>
          <p:nvPr/>
        </p:nvSpPr>
        <p:spPr>
          <a:xfrm>
            <a:off x="7136606" y="6109216"/>
            <a:ext cx="357188" cy="357188"/>
          </a:xfrm>
          <a:prstGeom prst="roundRect">
            <a:avLst>
              <a:gd name="adj" fmla="val 6668"/>
            </a:avLst>
          </a:prstGeom>
          <a:solidFill>
            <a:srgbClr val="3B3C3E"/>
          </a:solidFill>
          <a:ln/>
        </p:spPr>
        <p:txBody>
          <a:bodyPr/>
          <a:lstStyle/>
          <a:p>
            <a:endParaRPr lang="en-IN"/>
          </a:p>
        </p:txBody>
      </p:sp>
      <p:sp>
        <p:nvSpPr>
          <p:cNvPr id="22" name="Text 19"/>
          <p:cNvSpPr/>
          <p:nvPr/>
        </p:nvSpPr>
        <p:spPr>
          <a:xfrm>
            <a:off x="7196137" y="6138982"/>
            <a:ext cx="238125" cy="297656"/>
          </a:xfrm>
          <a:prstGeom prst="rect">
            <a:avLst/>
          </a:prstGeom>
          <a:noFill/>
          <a:ln/>
        </p:spPr>
        <p:txBody>
          <a:bodyPr wrap="none" lIns="0" tIns="0" rIns="0" bIns="0" rtlCol="0" anchor="t"/>
          <a:lstStyle/>
          <a:p>
            <a:pPr marL="0" indent="0" algn="ctr">
              <a:lnSpc>
                <a:spcPts val="1850"/>
              </a:lnSpc>
              <a:buNone/>
            </a:pPr>
            <a:r>
              <a:rPr lang="en-US" b="1" dirty="0">
                <a:solidFill>
                  <a:srgbClr val="C2C4B5"/>
                </a:solidFill>
                <a:latin typeface="Outfit Bold" pitchFamily="34" charset="0"/>
                <a:ea typeface="Outfit Bold" pitchFamily="34" charset="-122"/>
                <a:cs typeface="Outfit Bold" pitchFamily="34" charset="-120"/>
              </a:rPr>
              <a:t>4</a:t>
            </a:r>
            <a:endParaRPr lang="en-US" dirty="0"/>
          </a:p>
        </p:txBody>
      </p:sp>
      <p:sp>
        <p:nvSpPr>
          <p:cNvPr id="23" name="Text 20"/>
          <p:cNvSpPr/>
          <p:nvPr/>
        </p:nvSpPr>
        <p:spPr>
          <a:xfrm>
            <a:off x="8108990" y="6163747"/>
            <a:ext cx="1984653" cy="248007"/>
          </a:xfrm>
          <a:prstGeom prst="rect">
            <a:avLst/>
          </a:prstGeom>
          <a:noFill/>
          <a:ln/>
        </p:spPr>
        <p:txBody>
          <a:bodyPr wrap="none" lIns="0" tIns="0" rIns="0" bIns="0" rtlCol="0" anchor="t"/>
          <a:lstStyle/>
          <a:p>
            <a:pPr marL="0" indent="0" algn="l">
              <a:lnSpc>
                <a:spcPts val="1950"/>
              </a:lnSpc>
              <a:buNone/>
            </a:pPr>
            <a:r>
              <a:rPr lang="en-US" b="1" dirty="0">
                <a:solidFill>
                  <a:srgbClr val="C2C4B5"/>
                </a:solidFill>
                <a:latin typeface="Outfit Bold" pitchFamily="34" charset="0"/>
                <a:ea typeface="Outfit Bold" pitchFamily="34" charset="-122"/>
                <a:cs typeface="Outfit Bold" pitchFamily="34" charset="-120"/>
              </a:rPr>
              <a:t>Personalized Results</a:t>
            </a:r>
            <a:endParaRPr lang="en-US" dirty="0"/>
          </a:p>
        </p:txBody>
      </p:sp>
      <p:sp>
        <p:nvSpPr>
          <p:cNvPr id="24" name="Text 21"/>
          <p:cNvSpPr/>
          <p:nvPr/>
        </p:nvSpPr>
        <p:spPr>
          <a:xfrm>
            <a:off x="8108990" y="6507004"/>
            <a:ext cx="5727621" cy="508159"/>
          </a:xfrm>
          <a:prstGeom prst="rect">
            <a:avLst/>
          </a:prstGeom>
          <a:noFill/>
          <a:ln/>
        </p:spPr>
        <p:txBody>
          <a:bodyPr wrap="square" lIns="0" tIns="0" rIns="0" bIns="0" rtlCol="0" anchor="t"/>
          <a:lstStyle/>
          <a:p>
            <a:pPr marL="0" indent="0" algn="l">
              <a:lnSpc>
                <a:spcPts val="2000"/>
              </a:lnSpc>
              <a:buNone/>
            </a:pPr>
            <a:r>
              <a:rPr lang="en-US" dirty="0">
                <a:solidFill>
                  <a:srgbClr val="C2C4B5"/>
                </a:solidFill>
                <a:latin typeface="Bitter" pitchFamily="34" charset="0"/>
                <a:ea typeface="Bitter" pitchFamily="34" charset="-122"/>
                <a:cs typeface="Bitter" pitchFamily="34" charset="-120"/>
              </a:rPr>
              <a:t>Movie recommendations with detailed ratings, genres, and summaries tailored to each user</a:t>
            </a:r>
            <a:endParaRPr lang="en-US" dirty="0"/>
          </a:p>
        </p:txBody>
      </p:sp>
      <p:pic>
        <p:nvPicPr>
          <p:cNvPr id="25" name="Picture 24">
            <a:extLst>
              <a:ext uri="{FF2B5EF4-FFF2-40B4-BE49-F238E27FC236}">
                <a16:creationId xmlns:a16="http://schemas.microsoft.com/office/drawing/2014/main" id="{A5EF9BB2-CE0D-BF85-6B6C-118E3FC79F37}"/>
              </a:ext>
            </a:extLst>
          </p:cNvPr>
          <p:cNvPicPr>
            <a:picLocks noChangeAspect="1"/>
          </p:cNvPicPr>
          <p:nvPr/>
        </p:nvPicPr>
        <p:blipFill>
          <a:blip r:embed="rId4"/>
          <a:stretch>
            <a:fillRect/>
          </a:stretch>
        </p:blipFill>
        <p:spPr>
          <a:xfrm>
            <a:off x="11772501" y="7667547"/>
            <a:ext cx="2857899" cy="5620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3429" y="599837"/>
            <a:ext cx="3544729" cy="443032"/>
          </a:xfrm>
          <a:prstGeom prst="rect">
            <a:avLst/>
          </a:prstGeom>
          <a:noFill/>
          <a:ln/>
        </p:spPr>
        <p:txBody>
          <a:bodyPr wrap="none" lIns="0" tIns="0" rIns="0" bIns="0" rtlCol="0" anchor="t"/>
          <a:lstStyle/>
          <a:p>
            <a:pPr marL="0" indent="0" algn="l">
              <a:lnSpc>
                <a:spcPts val="3450"/>
              </a:lnSpc>
              <a:buNone/>
            </a:pPr>
            <a:r>
              <a:rPr lang="en-US" sz="2750" b="1" dirty="0">
                <a:solidFill>
                  <a:srgbClr val="E1E5CD"/>
                </a:solidFill>
                <a:latin typeface="Outfit Bold" pitchFamily="34" charset="0"/>
                <a:ea typeface="Outfit Bold" pitchFamily="34" charset="-122"/>
                <a:cs typeface="Outfit Bold" pitchFamily="34" charset="-120"/>
              </a:rPr>
              <a:t>Conclusion</a:t>
            </a:r>
            <a:endParaRPr lang="en-US" sz="2750" dirty="0"/>
          </a:p>
        </p:txBody>
      </p:sp>
      <p:pic>
        <p:nvPicPr>
          <p:cNvPr id="3" name="Image 0" descr="preencoded.png"/>
          <p:cNvPicPr>
            <a:picLocks noChangeAspect="1"/>
          </p:cNvPicPr>
          <p:nvPr/>
        </p:nvPicPr>
        <p:blipFill>
          <a:blip r:embed="rId3"/>
          <a:stretch>
            <a:fillRect/>
          </a:stretch>
        </p:blipFill>
        <p:spPr>
          <a:xfrm>
            <a:off x="767238" y="1325404"/>
            <a:ext cx="3949728" cy="3272076"/>
          </a:xfrm>
          <a:prstGeom prst="rect">
            <a:avLst/>
          </a:prstGeom>
        </p:spPr>
      </p:pic>
      <p:sp>
        <p:nvSpPr>
          <p:cNvPr id="4" name="Text 1"/>
          <p:cNvSpPr/>
          <p:nvPr/>
        </p:nvSpPr>
        <p:spPr>
          <a:xfrm>
            <a:off x="5749325" y="1836658"/>
            <a:ext cx="7723823" cy="453628"/>
          </a:xfrm>
          <a:prstGeom prst="rect">
            <a:avLst/>
          </a:prstGeom>
          <a:noFill/>
          <a:ln/>
        </p:spPr>
        <p:txBody>
          <a:bodyPr wrap="square" lIns="0" tIns="0" rIns="0" bIns="0" rtlCol="0" anchor="t"/>
          <a:lstStyle/>
          <a:p>
            <a:pPr marL="0" indent="0" algn="l">
              <a:lnSpc>
                <a:spcPct val="150000"/>
              </a:lnSpc>
              <a:buNone/>
            </a:pPr>
            <a:r>
              <a:rPr lang="en-US" sz="2400" dirty="0">
                <a:solidFill>
                  <a:srgbClr val="C2C4B5"/>
                </a:solidFill>
                <a:latin typeface="Bitter" pitchFamily="34" charset="0"/>
                <a:ea typeface="Bitter" pitchFamily="34" charset="-122"/>
                <a:cs typeface="Bitter" pitchFamily="34" charset="-120"/>
              </a:rPr>
              <a:t>We've successfully built a fully automated, AI-powered movie recommendation system that sets a new standard for personalization and semantic understanding.</a:t>
            </a:r>
            <a:endParaRPr lang="en-US" sz="2400" dirty="0"/>
          </a:p>
        </p:txBody>
      </p:sp>
      <p:pic>
        <p:nvPicPr>
          <p:cNvPr id="5" name="Image 1" descr="preencoded.png"/>
          <p:cNvPicPr>
            <a:picLocks noChangeAspect="1"/>
          </p:cNvPicPr>
          <p:nvPr/>
        </p:nvPicPr>
        <p:blipFill>
          <a:blip r:embed="rId4"/>
          <a:stretch>
            <a:fillRect/>
          </a:stretch>
        </p:blipFill>
        <p:spPr>
          <a:xfrm>
            <a:off x="763429" y="5005864"/>
            <a:ext cx="6551771" cy="567095"/>
          </a:xfrm>
          <a:prstGeom prst="rect">
            <a:avLst/>
          </a:prstGeom>
        </p:spPr>
      </p:pic>
      <p:sp>
        <p:nvSpPr>
          <p:cNvPr id="6" name="Text 2"/>
          <p:cNvSpPr/>
          <p:nvPr/>
        </p:nvSpPr>
        <p:spPr>
          <a:xfrm>
            <a:off x="905113" y="5714643"/>
            <a:ext cx="1772364" cy="221575"/>
          </a:xfrm>
          <a:prstGeom prst="rect">
            <a:avLst/>
          </a:prstGeom>
          <a:noFill/>
          <a:ln/>
        </p:spPr>
        <p:txBody>
          <a:bodyPr wrap="none" lIns="0" tIns="0" rIns="0" bIns="0" rtlCol="0" anchor="t"/>
          <a:lstStyle/>
          <a:p>
            <a:pPr marL="0" indent="0" algn="l">
              <a:lnSpc>
                <a:spcPts val="1700"/>
              </a:lnSpc>
              <a:buNone/>
            </a:pPr>
            <a:r>
              <a:rPr lang="en-US" sz="1400" b="1" dirty="0">
                <a:solidFill>
                  <a:srgbClr val="C2C4B5"/>
                </a:solidFill>
                <a:latin typeface="Outfit Bold" pitchFamily="34" charset="0"/>
                <a:ea typeface="Outfit Bold" pitchFamily="34" charset="-122"/>
                <a:cs typeface="Outfit Bold" pitchFamily="34" charset="-120"/>
              </a:rPr>
              <a:t>Full Automation</a:t>
            </a:r>
            <a:endParaRPr lang="en-US" sz="1400" dirty="0"/>
          </a:p>
        </p:txBody>
      </p:sp>
      <p:sp>
        <p:nvSpPr>
          <p:cNvPr id="7" name="Text 3"/>
          <p:cNvSpPr/>
          <p:nvPr/>
        </p:nvSpPr>
        <p:spPr>
          <a:xfrm>
            <a:off x="905113" y="6021229"/>
            <a:ext cx="6268403" cy="226814"/>
          </a:xfrm>
          <a:prstGeom prst="rect">
            <a:avLst/>
          </a:prstGeom>
          <a:noFill/>
          <a:ln/>
        </p:spPr>
        <p:txBody>
          <a:bodyPr wrap="none" lIns="0" tIns="0" rIns="0" bIns="0" rtlCol="0" anchor="t"/>
          <a:lstStyle/>
          <a:p>
            <a:pPr marL="0" indent="0" algn="l">
              <a:lnSpc>
                <a:spcPts val="1750"/>
              </a:lnSpc>
              <a:buNone/>
            </a:pPr>
            <a:r>
              <a:rPr lang="en-US" sz="1400" dirty="0">
                <a:solidFill>
                  <a:srgbClr val="C2C4B5"/>
                </a:solidFill>
                <a:latin typeface="Bitter" pitchFamily="34" charset="0"/>
                <a:ea typeface="Bitter" pitchFamily="34" charset="-122"/>
                <a:cs typeface="Bitter" pitchFamily="34" charset="-120"/>
              </a:rPr>
              <a:t>End-to-end AI-based recommender requiring no manual intervention</a:t>
            </a:r>
            <a:endParaRPr lang="en-US" sz="1400" dirty="0"/>
          </a:p>
        </p:txBody>
      </p:sp>
      <p:pic>
        <p:nvPicPr>
          <p:cNvPr id="8" name="Image 2" descr="preencoded.png"/>
          <p:cNvPicPr>
            <a:picLocks noChangeAspect="1"/>
          </p:cNvPicPr>
          <p:nvPr/>
        </p:nvPicPr>
        <p:blipFill>
          <a:blip r:embed="rId5"/>
          <a:stretch>
            <a:fillRect/>
          </a:stretch>
        </p:blipFill>
        <p:spPr>
          <a:xfrm>
            <a:off x="7315200" y="5005864"/>
            <a:ext cx="6551771" cy="567095"/>
          </a:xfrm>
          <a:prstGeom prst="rect">
            <a:avLst/>
          </a:prstGeom>
        </p:spPr>
      </p:pic>
      <p:sp>
        <p:nvSpPr>
          <p:cNvPr id="9" name="Text 4"/>
          <p:cNvSpPr/>
          <p:nvPr/>
        </p:nvSpPr>
        <p:spPr>
          <a:xfrm>
            <a:off x="7456884" y="5714643"/>
            <a:ext cx="1772364" cy="221575"/>
          </a:xfrm>
          <a:prstGeom prst="rect">
            <a:avLst/>
          </a:prstGeom>
          <a:noFill/>
          <a:ln/>
        </p:spPr>
        <p:txBody>
          <a:bodyPr wrap="none" lIns="0" tIns="0" rIns="0" bIns="0" rtlCol="0" anchor="t"/>
          <a:lstStyle/>
          <a:p>
            <a:pPr marL="0" indent="0" algn="l">
              <a:lnSpc>
                <a:spcPts val="1700"/>
              </a:lnSpc>
              <a:buNone/>
            </a:pPr>
            <a:r>
              <a:rPr lang="en-US" sz="1400" b="1" dirty="0">
                <a:solidFill>
                  <a:srgbClr val="C2C4B5"/>
                </a:solidFill>
                <a:latin typeface="Outfit Bold" pitchFamily="34" charset="0"/>
                <a:ea typeface="Outfit Bold" pitchFamily="34" charset="-122"/>
                <a:cs typeface="Outfit Bold" pitchFamily="34" charset="-120"/>
              </a:rPr>
              <a:t>Seamless Integration</a:t>
            </a:r>
            <a:endParaRPr lang="en-US" sz="1400" dirty="0"/>
          </a:p>
        </p:txBody>
      </p:sp>
      <p:sp>
        <p:nvSpPr>
          <p:cNvPr id="10" name="Text 5"/>
          <p:cNvSpPr/>
          <p:nvPr/>
        </p:nvSpPr>
        <p:spPr>
          <a:xfrm>
            <a:off x="7456884" y="6021229"/>
            <a:ext cx="6268403" cy="226814"/>
          </a:xfrm>
          <a:prstGeom prst="rect">
            <a:avLst/>
          </a:prstGeom>
          <a:noFill/>
          <a:ln/>
        </p:spPr>
        <p:txBody>
          <a:bodyPr wrap="none" lIns="0" tIns="0" rIns="0" bIns="0" rtlCol="0" anchor="t"/>
          <a:lstStyle/>
          <a:p>
            <a:pPr marL="0" indent="0" algn="l">
              <a:lnSpc>
                <a:spcPts val="1750"/>
              </a:lnSpc>
              <a:buNone/>
            </a:pPr>
            <a:r>
              <a:rPr lang="en-US" sz="1400" dirty="0">
                <a:solidFill>
                  <a:srgbClr val="C2C4B5"/>
                </a:solidFill>
                <a:latin typeface="Bitter" pitchFamily="34" charset="0"/>
                <a:ea typeface="Bitter" pitchFamily="34" charset="-122"/>
                <a:cs typeface="Bitter" pitchFamily="34" charset="-120"/>
              </a:rPr>
              <a:t>OpenAI, n8n, and vector databases working in perfect harmony</a:t>
            </a:r>
            <a:endParaRPr lang="en-US" sz="1400" dirty="0"/>
          </a:p>
        </p:txBody>
      </p:sp>
      <p:pic>
        <p:nvPicPr>
          <p:cNvPr id="11" name="Image 3" descr="preencoded.png"/>
          <p:cNvPicPr>
            <a:picLocks noChangeAspect="1"/>
          </p:cNvPicPr>
          <p:nvPr/>
        </p:nvPicPr>
        <p:blipFill>
          <a:blip r:embed="rId6"/>
          <a:stretch>
            <a:fillRect/>
          </a:stretch>
        </p:blipFill>
        <p:spPr>
          <a:xfrm>
            <a:off x="763429" y="6389727"/>
            <a:ext cx="6551771" cy="567095"/>
          </a:xfrm>
          <a:prstGeom prst="rect">
            <a:avLst/>
          </a:prstGeom>
        </p:spPr>
      </p:pic>
      <p:sp>
        <p:nvSpPr>
          <p:cNvPr id="12" name="Text 6"/>
          <p:cNvSpPr/>
          <p:nvPr/>
        </p:nvSpPr>
        <p:spPr>
          <a:xfrm>
            <a:off x="905113" y="7098506"/>
            <a:ext cx="1772364" cy="221575"/>
          </a:xfrm>
          <a:prstGeom prst="rect">
            <a:avLst/>
          </a:prstGeom>
          <a:noFill/>
          <a:ln/>
        </p:spPr>
        <p:txBody>
          <a:bodyPr wrap="none" lIns="0" tIns="0" rIns="0" bIns="0" rtlCol="0" anchor="t"/>
          <a:lstStyle/>
          <a:p>
            <a:pPr marL="0" indent="0" algn="l">
              <a:lnSpc>
                <a:spcPts val="1700"/>
              </a:lnSpc>
              <a:buNone/>
            </a:pPr>
            <a:r>
              <a:rPr lang="en-US" sz="1400" b="1" dirty="0">
                <a:solidFill>
                  <a:srgbClr val="C2C4B5"/>
                </a:solidFill>
                <a:latin typeface="Outfit Bold" pitchFamily="34" charset="0"/>
                <a:ea typeface="Outfit Bold" pitchFamily="34" charset="-122"/>
                <a:cs typeface="Outfit Bold" pitchFamily="34" charset="-120"/>
              </a:rPr>
              <a:t>True Personalization</a:t>
            </a:r>
            <a:endParaRPr lang="en-US" sz="1400" dirty="0"/>
          </a:p>
        </p:txBody>
      </p:sp>
      <p:sp>
        <p:nvSpPr>
          <p:cNvPr id="13" name="Text 7"/>
          <p:cNvSpPr/>
          <p:nvPr/>
        </p:nvSpPr>
        <p:spPr>
          <a:xfrm>
            <a:off x="905113" y="7405092"/>
            <a:ext cx="6268403" cy="226814"/>
          </a:xfrm>
          <a:prstGeom prst="rect">
            <a:avLst/>
          </a:prstGeom>
          <a:noFill/>
          <a:ln/>
        </p:spPr>
        <p:txBody>
          <a:bodyPr wrap="none" lIns="0" tIns="0" rIns="0" bIns="0" rtlCol="0" anchor="t"/>
          <a:lstStyle/>
          <a:p>
            <a:pPr marL="0" indent="0" algn="l">
              <a:lnSpc>
                <a:spcPts val="1750"/>
              </a:lnSpc>
              <a:buNone/>
            </a:pPr>
            <a:r>
              <a:rPr lang="en-US" sz="1400" dirty="0">
                <a:solidFill>
                  <a:srgbClr val="C2C4B5"/>
                </a:solidFill>
                <a:latin typeface="Bitter" pitchFamily="34" charset="0"/>
                <a:ea typeface="Bitter" pitchFamily="34" charset="-122"/>
                <a:cs typeface="Bitter" pitchFamily="34" charset="-120"/>
              </a:rPr>
              <a:t>Semantic-level recommendations that understand user intent</a:t>
            </a:r>
            <a:endParaRPr lang="en-US" sz="1400" dirty="0"/>
          </a:p>
        </p:txBody>
      </p:sp>
      <p:pic>
        <p:nvPicPr>
          <p:cNvPr id="14" name="Image 4" descr="preencoded.png"/>
          <p:cNvPicPr>
            <a:picLocks noChangeAspect="1"/>
          </p:cNvPicPr>
          <p:nvPr/>
        </p:nvPicPr>
        <p:blipFill>
          <a:blip r:embed="rId7"/>
          <a:stretch>
            <a:fillRect/>
          </a:stretch>
        </p:blipFill>
        <p:spPr>
          <a:xfrm>
            <a:off x="7315200" y="6389727"/>
            <a:ext cx="6551771" cy="567095"/>
          </a:xfrm>
          <a:prstGeom prst="rect">
            <a:avLst/>
          </a:prstGeom>
        </p:spPr>
      </p:pic>
      <p:sp>
        <p:nvSpPr>
          <p:cNvPr id="15" name="Text 8"/>
          <p:cNvSpPr/>
          <p:nvPr/>
        </p:nvSpPr>
        <p:spPr>
          <a:xfrm>
            <a:off x="7456884" y="7098506"/>
            <a:ext cx="1772364" cy="221575"/>
          </a:xfrm>
          <a:prstGeom prst="rect">
            <a:avLst/>
          </a:prstGeom>
          <a:noFill/>
          <a:ln/>
        </p:spPr>
        <p:txBody>
          <a:bodyPr wrap="none" lIns="0" tIns="0" rIns="0" bIns="0" rtlCol="0" anchor="t"/>
          <a:lstStyle/>
          <a:p>
            <a:pPr marL="0" indent="0" algn="l">
              <a:lnSpc>
                <a:spcPts val="1700"/>
              </a:lnSpc>
              <a:buNone/>
            </a:pPr>
            <a:r>
              <a:rPr lang="en-US" sz="1400" b="1" dirty="0">
                <a:solidFill>
                  <a:srgbClr val="C2C4B5"/>
                </a:solidFill>
                <a:latin typeface="Outfit Bold" pitchFamily="34" charset="0"/>
                <a:ea typeface="Outfit Bold" pitchFamily="34" charset="-122"/>
                <a:cs typeface="Outfit Bold" pitchFamily="34" charset="-120"/>
              </a:rPr>
              <a:t>Future-Ready</a:t>
            </a:r>
            <a:endParaRPr lang="en-US" sz="1400" dirty="0"/>
          </a:p>
        </p:txBody>
      </p:sp>
      <p:sp>
        <p:nvSpPr>
          <p:cNvPr id="16" name="Text 9"/>
          <p:cNvSpPr/>
          <p:nvPr/>
        </p:nvSpPr>
        <p:spPr>
          <a:xfrm>
            <a:off x="7456884" y="7405092"/>
            <a:ext cx="6268403" cy="226814"/>
          </a:xfrm>
          <a:prstGeom prst="rect">
            <a:avLst/>
          </a:prstGeom>
          <a:noFill/>
          <a:ln/>
        </p:spPr>
        <p:txBody>
          <a:bodyPr wrap="none" lIns="0" tIns="0" rIns="0" bIns="0" rtlCol="0" anchor="t"/>
          <a:lstStyle/>
          <a:p>
            <a:pPr marL="0" indent="0" algn="l">
              <a:lnSpc>
                <a:spcPts val="1750"/>
              </a:lnSpc>
              <a:buNone/>
            </a:pPr>
            <a:r>
              <a:rPr lang="en-US" sz="1400" dirty="0">
                <a:solidFill>
                  <a:srgbClr val="C2C4B5"/>
                </a:solidFill>
                <a:latin typeface="Bitter" pitchFamily="34" charset="0"/>
                <a:ea typeface="Bitter" pitchFamily="34" charset="-122"/>
                <a:cs typeface="Bitter" pitchFamily="34" charset="-120"/>
              </a:rPr>
              <a:t>Adaptable architecture for music, products, and beyond</a:t>
            </a:r>
            <a:endParaRPr lang="en-US" sz="1400" dirty="0"/>
          </a:p>
        </p:txBody>
      </p:sp>
      <p:pic>
        <p:nvPicPr>
          <p:cNvPr id="17" name="Picture 16">
            <a:extLst>
              <a:ext uri="{FF2B5EF4-FFF2-40B4-BE49-F238E27FC236}">
                <a16:creationId xmlns:a16="http://schemas.microsoft.com/office/drawing/2014/main" id="{2401774C-5B51-7652-5DDF-20B85B36F8B6}"/>
              </a:ext>
            </a:extLst>
          </p:cNvPr>
          <p:cNvPicPr>
            <a:picLocks noChangeAspect="1"/>
          </p:cNvPicPr>
          <p:nvPr/>
        </p:nvPicPr>
        <p:blipFill>
          <a:blip r:embed="rId8"/>
          <a:stretch>
            <a:fillRect/>
          </a:stretch>
        </p:blipFill>
        <p:spPr>
          <a:xfrm>
            <a:off x="11772501" y="7667547"/>
            <a:ext cx="2857899" cy="56205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86296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References &amp; Acknowledgments</a:t>
            </a:r>
            <a:endParaRPr lang="en-US" sz="4450" dirty="0"/>
          </a:p>
        </p:txBody>
      </p:sp>
      <p:sp>
        <p:nvSpPr>
          <p:cNvPr id="4" name="Text 1"/>
          <p:cNvSpPr/>
          <p:nvPr/>
        </p:nvSpPr>
        <p:spPr>
          <a:xfrm>
            <a:off x="6280190" y="2847499"/>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Technical Resources</a:t>
            </a:r>
            <a:endParaRPr lang="en-US" sz="2650" dirty="0"/>
          </a:p>
        </p:txBody>
      </p:sp>
      <p:sp>
        <p:nvSpPr>
          <p:cNvPr id="5" name="Text 2"/>
          <p:cNvSpPr/>
          <p:nvPr/>
        </p:nvSpPr>
        <p:spPr>
          <a:xfrm>
            <a:off x="6280190" y="3499604"/>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OpenAI API Documentation</a:t>
            </a:r>
            <a:r>
              <a:rPr lang="en-US" sz="1750" dirty="0">
                <a:solidFill>
                  <a:srgbClr val="C2C4B5"/>
                </a:solidFill>
                <a:latin typeface="Bitter" pitchFamily="34" charset="0"/>
                <a:ea typeface="Bitter" pitchFamily="34" charset="-122"/>
                <a:cs typeface="Bitter" pitchFamily="34" charset="-120"/>
              </a:rPr>
              <a:t> - Foundation for our embedding technology</a:t>
            </a:r>
            <a:endParaRPr lang="en-US" sz="1750" dirty="0"/>
          </a:p>
        </p:txBody>
      </p:sp>
      <p:sp>
        <p:nvSpPr>
          <p:cNvPr id="6" name="Text 3"/>
          <p:cNvSpPr/>
          <p:nvPr/>
        </p:nvSpPr>
        <p:spPr>
          <a:xfrm>
            <a:off x="6280190" y="4667607"/>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n8n Workflow Automation</a:t>
            </a:r>
            <a:r>
              <a:rPr lang="en-US" sz="1750" dirty="0">
                <a:solidFill>
                  <a:srgbClr val="C2C4B5"/>
                </a:solidFill>
                <a:latin typeface="Bitter" pitchFamily="34" charset="0"/>
                <a:ea typeface="Bitter" pitchFamily="34" charset="-122"/>
                <a:cs typeface="Bitter" pitchFamily="34" charset="-120"/>
              </a:rPr>
              <a:t> - Orchestration platform powering our pipeline</a:t>
            </a:r>
            <a:endParaRPr lang="en-US" sz="1750" dirty="0"/>
          </a:p>
        </p:txBody>
      </p:sp>
      <p:sp>
        <p:nvSpPr>
          <p:cNvPr id="7" name="Text 4"/>
          <p:cNvSpPr/>
          <p:nvPr/>
        </p:nvSpPr>
        <p:spPr>
          <a:xfrm>
            <a:off x="6280190" y="5835610"/>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Qdrant Vector Database</a:t>
            </a:r>
            <a:r>
              <a:rPr lang="en-US" sz="1750" dirty="0">
                <a:solidFill>
                  <a:srgbClr val="C2C4B5"/>
                </a:solidFill>
                <a:latin typeface="Bitter" pitchFamily="34" charset="0"/>
                <a:ea typeface="Bitter" pitchFamily="34" charset="-122"/>
                <a:cs typeface="Bitter" pitchFamily="34" charset="-120"/>
              </a:rPr>
              <a:t> - High-performance semantic search engine</a:t>
            </a:r>
            <a:endParaRPr lang="en-US" sz="1750" dirty="0"/>
          </a:p>
        </p:txBody>
      </p:sp>
      <p:sp>
        <p:nvSpPr>
          <p:cNvPr id="8" name="Text 5"/>
          <p:cNvSpPr/>
          <p:nvPr/>
        </p:nvSpPr>
        <p:spPr>
          <a:xfrm>
            <a:off x="10342721" y="2847499"/>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Inspiration &amp; Support</a:t>
            </a:r>
            <a:endParaRPr lang="en-US" sz="2650" dirty="0"/>
          </a:p>
        </p:txBody>
      </p:sp>
      <p:sp>
        <p:nvSpPr>
          <p:cNvPr id="9" name="Text 6"/>
          <p:cNvSpPr/>
          <p:nvPr/>
        </p:nvSpPr>
        <p:spPr>
          <a:xfrm>
            <a:off x="10342721" y="3499604"/>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Real-World Systems</a:t>
            </a:r>
            <a:r>
              <a:rPr lang="en-US" sz="1750" dirty="0">
                <a:solidFill>
                  <a:srgbClr val="C2C4B5"/>
                </a:solidFill>
                <a:latin typeface="Bitter" pitchFamily="34" charset="0"/>
                <a:ea typeface="Bitter" pitchFamily="34" charset="-122"/>
                <a:cs typeface="Bitter" pitchFamily="34" charset="-120"/>
              </a:rPr>
              <a:t> - Inspired by industry-leading recommendation platforms</a:t>
            </a:r>
            <a:endParaRPr lang="en-US" sz="1750" dirty="0"/>
          </a:p>
        </p:txBody>
      </p:sp>
      <p:sp>
        <p:nvSpPr>
          <p:cNvPr id="10" name="Text 7"/>
          <p:cNvSpPr/>
          <p:nvPr/>
        </p:nvSpPr>
        <p:spPr>
          <a:xfrm>
            <a:off x="10342721" y="4667607"/>
            <a:ext cx="3501509" cy="1451610"/>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Mentors &amp; Guides</a:t>
            </a:r>
            <a:r>
              <a:rPr lang="en-US" sz="1750" dirty="0">
                <a:solidFill>
                  <a:srgbClr val="C2C4B5"/>
                </a:solidFill>
                <a:latin typeface="Bitter" pitchFamily="34" charset="0"/>
                <a:ea typeface="Bitter" pitchFamily="34" charset="-122"/>
                <a:cs typeface="Bitter" pitchFamily="34" charset="-120"/>
              </a:rPr>
              <a:t> - Invaluable expertise and feedback throughout development</a:t>
            </a:r>
            <a:endParaRPr lang="en-US" sz="1750" dirty="0"/>
          </a:p>
        </p:txBody>
      </p:sp>
      <p:sp>
        <p:nvSpPr>
          <p:cNvPr id="11" name="Text 8"/>
          <p:cNvSpPr/>
          <p:nvPr/>
        </p:nvSpPr>
        <p:spPr>
          <a:xfrm>
            <a:off x="10342721" y="6198513"/>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2C4B5"/>
                </a:solidFill>
                <a:latin typeface="Bitter" pitchFamily="34" charset="0"/>
                <a:ea typeface="Bitter" pitchFamily="34" charset="-122"/>
                <a:cs typeface="Bitter" pitchFamily="34" charset="-120"/>
              </a:rPr>
              <a:t>Event Organizers</a:t>
            </a:r>
            <a:r>
              <a:rPr lang="en-US" sz="1750" dirty="0">
                <a:solidFill>
                  <a:srgbClr val="C2C4B5"/>
                </a:solidFill>
                <a:latin typeface="Bitter" pitchFamily="34" charset="0"/>
                <a:ea typeface="Bitter" pitchFamily="34" charset="-122"/>
                <a:cs typeface="Bitter" pitchFamily="34" charset="-120"/>
              </a:rPr>
              <a:t> - For providing the opportunity to showcase this innovation</a:t>
            </a:r>
            <a:endParaRPr lang="en-US" sz="1750" dirty="0"/>
          </a:p>
        </p:txBody>
      </p:sp>
      <p:pic>
        <p:nvPicPr>
          <p:cNvPr id="12" name="Picture 11">
            <a:extLst>
              <a:ext uri="{FF2B5EF4-FFF2-40B4-BE49-F238E27FC236}">
                <a16:creationId xmlns:a16="http://schemas.microsoft.com/office/drawing/2014/main" id="{2DC722A5-35E4-79A1-FC8B-C28316E5AE7F}"/>
              </a:ext>
            </a:extLst>
          </p:cNvPr>
          <p:cNvPicPr>
            <a:picLocks noChangeAspect="1"/>
          </p:cNvPicPr>
          <p:nvPr/>
        </p:nvPicPr>
        <p:blipFill>
          <a:blip r:embed="rId4"/>
          <a:stretch>
            <a:fillRect/>
          </a:stretch>
        </p:blipFill>
        <p:spPr>
          <a:xfrm>
            <a:off x="11772501" y="7667547"/>
            <a:ext cx="2857899" cy="56205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632</Words>
  <Application>Microsoft Office PowerPoint</Application>
  <PresentationFormat>Custom</PresentationFormat>
  <Paragraphs>94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Outfit Bold</vt:lpstr>
      <vt:lpstr>Bitter</vt:lpstr>
      <vt:lpstr>Outfit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Anshika Sinha</cp:lastModifiedBy>
  <cp:revision>2</cp:revision>
  <dcterms:created xsi:type="dcterms:W3CDTF">2025-10-28T21:03:01Z</dcterms:created>
  <dcterms:modified xsi:type="dcterms:W3CDTF">2025-10-28T21:19:49Z</dcterms:modified>
</cp:coreProperties>
</file>